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8"/>
  </p:notesMasterIdLst>
  <p:handoutMasterIdLst>
    <p:handoutMasterId r:id="rId29"/>
  </p:handoutMasterIdLst>
  <p:sldIdLst>
    <p:sldId id="256" r:id="rId5"/>
    <p:sldId id="277" r:id="rId6"/>
    <p:sldId id="258" r:id="rId7"/>
    <p:sldId id="264" r:id="rId8"/>
    <p:sldId id="290" r:id="rId9"/>
    <p:sldId id="293" r:id="rId10"/>
    <p:sldId id="291" r:id="rId11"/>
    <p:sldId id="294" r:id="rId12"/>
    <p:sldId id="295" r:id="rId13"/>
    <p:sldId id="296" r:id="rId14"/>
    <p:sldId id="297" r:id="rId15"/>
    <p:sldId id="286" r:id="rId16"/>
    <p:sldId id="268" r:id="rId17"/>
    <p:sldId id="262" r:id="rId18"/>
    <p:sldId id="292" r:id="rId19"/>
    <p:sldId id="298" r:id="rId20"/>
    <p:sldId id="299" r:id="rId21"/>
    <p:sldId id="300" r:id="rId22"/>
    <p:sldId id="301" r:id="rId23"/>
    <p:sldId id="279" r:id="rId24"/>
    <p:sldId id="302" r:id="rId25"/>
    <p:sldId id="303" r:id="rId26"/>
    <p:sldId id="27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64" autoAdjust="0"/>
    <p:restoredTop sz="93204" autoAdjust="0"/>
  </p:normalViewPr>
  <p:slideViewPr>
    <p:cSldViewPr snapToGrid="0">
      <p:cViewPr varScale="1">
        <p:scale>
          <a:sx n="59" d="100"/>
          <a:sy n="59" d="100"/>
        </p:scale>
        <p:origin x="908" y="48"/>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8/10/relationships/authors" Target="author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1/13/2025</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1/13/2025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002654-7E9F-634C-C56C-7FF52994F2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56BE6B-D951-C669-6177-7DFEC7B2C8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15386D-6196-D05E-8050-34CBDEA9DF5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F1FC96B-9F1E-5E8E-DDED-039131F3BBED}"/>
              </a:ext>
            </a:extLst>
          </p:cNvPr>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122549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B45A49-60CB-B763-85C4-0377D4EA3E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DF66F7-CA48-132A-A38A-362DC35553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90C192-8636-4511-8920-CB451E0FADB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149BE5F-DBFB-1632-1FDA-9E67954BC5A6}"/>
              </a:ext>
            </a:extLst>
          </p:cNvPr>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6042867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12</a:t>
            </a:fld>
            <a:endParaRPr lang="en-US" dirty="0"/>
          </a:p>
        </p:txBody>
      </p:sp>
    </p:spTree>
    <p:extLst>
      <p:ext uri="{BB962C8B-B14F-4D97-AF65-F5344CB8AC3E}">
        <p14:creationId xmlns:p14="http://schemas.microsoft.com/office/powerpoint/2010/main" val="2909667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13</a:t>
            </a:fld>
            <a:endParaRPr lang="en-US" dirty="0"/>
          </a:p>
        </p:txBody>
      </p:sp>
    </p:spTree>
    <p:extLst>
      <p:ext uri="{BB962C8B-B14F-4D97-AF65-F5344CB8AC3E}">
        <p14:creationId xmlns:p14="http://schemas.microsoft.com/office/powerpoint/2010/main" val="5102262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14</a:t>
            </a:fld>
            <a:endParaRPr lang="en-US" dirty="0"/>
          </a:p>
        </p:txBody>
      </p:sp>
    </p:spTree>
    <p:extLst>
      <p:ext uri="{BB962C8B-B14F-4D97-AF65-F5344CB8AC3E}">
        <p14:creationId xmlns:p14="http://schemas.microsoft.com/office/powerpoint/2010/main" val="13063330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15</a:t>
            </a:fld>
            <a:endParaRPr lang="en-US" dirty="0"/>
          </a:p>
        </p:txBody>
      </p:sp>
    </p:spTree>
    <p:extLst>
      <p:ext uri="{BB962C8B-B14F-4D97-AF65-F5344CB8AC3E}">
        <p14:creationId xmlns:p14="http://schemas.microsoft.com/office/powerpoint/2010/main" val="23710324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34056-F65E-54C4-6500-123AD9E95A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EBB7DA-2212-6765-C0B7-4FEBC97E5E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CC4049-5DE5-B049-A3A2-F82E741FA77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7CD5D67-AC07-BFF4-7430-AA0ED7A6C8C7}"/>
              </a:ext>
            </a:extLst>
          </p:cNvPr>
          <p:cNvSpPr>
            <a:spLocks noGrp="1"/>
          </p:cNvSpPr>
          <p:nvPr>
            <p:ph type="sldNum" sz="quarter" idx="5"/>
          </p:nvPr>
        </p:nvSpPr>
        <p:spPr/>
        <p:txBody>
          <a:bodyPr/>
          <a:lstStyle/>
          <a:p>
            <a:fld id="{10895658-EA1F-4910-80AB-4DA76E167475}" type="slidenum">
              <a:rPr lang="en-US" smtClean="0"/>
              <a:t>16</a:t>
            </a:fld>
            <a:endParaRPr lang="en-US" dirty="0"/>
          </a:p>
        </p:txBody>
      </p:sp>
    </p:spTree>
    <p:extLst>
      <p:ext uri="{BB962C8B-B14F-4D97-AF65-F5344CB8AC3E}">
        <p14:creationId xmlns:p14="http://schemas.microsoft.com/office/powerpoint/2010/main" val="42027653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CA1C9-885F-46D5-34D6-0EDBFCA23F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B0A7E4-4401-1113-AAB4-458C8B36B9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859D52-FB17-69E0-A820-49CF3535933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0621A6A-B077-4DF2-330E-081EEFEB5FEC}"/>
              </a:ext>
            </a:extLst>
          </p:cNvPr>
          <p:cNvSpPr>
            <a:spLocks noGrp="1"/>
          </p:cNvSpPr>
          <p:nvPr>
            <p:ph type="sldNum" sz="quarter" idx="5"/>
          </p:nvPr>
        </p:nvSpPr>
        <p:spPr/>
        <p:txBody>
          <a:bodyPr/>
          <a:lstStyle/>
          <a:p>
            <a:fld id="{10895658-EA1F-4910-80AB-4DA76E167475}" type="slidenum">
              <a:rPr lang="en-US" smtClean="0"/>
              <a:t>17</a:t>
            </a:fld>
            <a:endParaRPr lang="en-US" dirty="0"/>
          </a:p>
        </p:txBody>
      </p:sp>
    </p:spTree>
    <p:extLst>
      <p:ext uri="{BB962C8B-B14F-4D97-AF65-F5344CB8AC3E}">
        <p14:creationId xmlns:p14="http://schemas.microsoft.com/office/powerpoint/2010/main" val="4088967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4B1F1-0DE7-CE8E-48AD-2ABA027624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FE33A5-ED81-9B37-72C9-02E7AC341D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00A550-C81F-C119-B060-2636112ECB9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B6099CF-8420-E866-3280-5C30DF2E350A}"/>
              </a:ext>
            </a:extLst>
          </p:cNvPr>
          <p:cNvSpPr>
            <a:spLocks noGrp="1"/>
          </p:cNvSpPr>
          <p:nvPr>
            <p:ph type="sldNum" sz="quarter" idx="5"/>
          </p:nvPr>
        </p:nvSpPr>
        <p:spPr/>
        <p:txBody>
          <a:bodyPr/>
          <a:lstStyle/>
          <a:p>
            <a:fld id="{10895658-EA1F-4910-80AB-4DA76E167475}" type="slidenum">
              <a:rPr lang="en-US" smtClean="0"/>
              <a:t>18</a:t>
            </a:fld>
            <a:endParaRPr lang="en-US" dirty="0"/>
          </a:p>
        </p:txBody>
      </p:sp>
    </p:spTree>
    <p:extLst>
      <p:ext uri="{BB962C8B-B14F-4D97-AF65-F5344CB8AC3E}">
        <p14:creationId xmlns:p14="http://schemas.microsoft.com/office/powerpoint/2010/main" val="15438139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F25E9-B02A-E262-4C93-CA6238A49A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2C6C48-BF5B-A968-7400-72AC748225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EE019A-808D-1D78-CFA3-567FEE6109D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FC3CE2C-D61C-28F3-5E7C-88816735E942}"/>
              </a:ext>
            </a:extLst>
          </p:cNvPr>
          <p:cNvSpPr>
            <a:spLocks noGrp="1"/>
          </p:cNvSpPr>
          <p:nvPr>
            <p:ph type="sldNum" sz="quarter" idx="5"/>
          </p:nvPr>
        </p:nvSpPr>
        <p:spPr/>
        <p:txBody>
          <a:bodyPr/>
          <a:lstStyle/>
          <a:p>
            <a:fld id="{10895658-EA1F-4910-80AB-4DA76E167475}" type="slidenum">
              <a:rPr lang="en-US" smtClean="0"/>
              <a:t>19</a:t>
            </a:fld>
            <a:endParaRPr lang="en-US" dirty="0"/>
          </a:p>
        </p:txBody>
      </p:sp>
    </p:spTree>
    <p:extLst>
      <p:ext uri="{BB962C8B-B14F-4D97-AF65-F5344CB8AC3E}">
        <p14:creationId xmlns:p14="http://schemas.microsoft.com/office/powerpoint/2010/main" val="1253822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20</a:t>
            </a:fld>
            <a:endParaRPr lang="en-US" dirty="0"/>
          </a:p>
        </p:txBody>
      </p:sp>
    </p:spTree>
    <p:extLst>
      <p:ext uri="{BB962C8B-B14F-4D97-AF65-F5344CB8AC3E}">
        <p14:creationId xmlns:p14="http://schemas.microsoft.com/office/powerpoint/2010/main" val="16482914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B469F-D6C8-07CC-DFBE-38D2875530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03467C-FEC4-E114-0E34-04D7C28C1E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99F743-1453-AF82-F2DD-56DE29A1216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68F9209-5D62-6989-7357-3DF3600B1F17}"/>
              </a:ext>
            </a:extLst>
          </p:cNvPr>
          <p:cNvSpPr>
            <a:spLocks noGrp="1"/>
          </p:cNvSpPr>
          <p:nvPr>
            <p:ph type="sldNum" sz="quarter" idx="5"/>
          </p:nvPr>
        </p:nvSpPr>
        <p:spPr/>
        <p:txBody>
          <a:bodyPr/>
          <a:lstStyle/>
          <a:p>
            <a:fld id="{10895658-EA1F-4910-80AB-4DA76E167475}" type="slidenum">
              <a:rPr lang="en-US" smtClean="0"/>
              <a:t>21</a:t>
            </a:fld>
            <a:endParaRPr lang="en-US" dirty="0"/>
          </a:p>
        </p:txBody>
      </p:sp>
    </p:spTree>
    <p:extLst>
      <p:ext uri="{BB962C8B-B14F-4D97-AF65-F5344CB8AC3E}">
        <p14:creationId xmlns:p14="http://schemas.microsoft.com/office/powerpoint/2010/main" val="852031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BF8D9-C357-A8B4-F9C6-45074DE6DD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07C4F0-D836-20F2-28CC-740F3D1CAC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3EBDE1-3EE3-0F52-57FC-D3FE7F3C8FE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E5ED8C-4F4C-B20F-C9C4-E7C00D6A70F9}"/>
              </a:ext>
            </a:extLst>
          </p:cNvPr>
          <p:cNvSpPr>
            <a:spLocks noGrp="1"/>
          </p:cNvSpPr>
          <p:nvPr>
            <p:ph type="sldNum" sz="quarter" idx="5"/>
          </p:nvPr>
        </p:nvSpPr>
        <p:spPr/>
        <p:txBody>
          <a:bodyPr/>
          <a:lstStyle/>
          <a:p>
            <a:fld id="{10895658-EA1F-4910-80AB-4DA76E167475}" type="slidenum">
              <a:rPr lang="en-US" smtClean="0"/>
              <a:t>22</a:t>
            </a:fld>
            <a:endParaRPr lang="en-US" dirty="0"/>
          </a:p>
        </p:txBody>
      </p:sp>
    </p:spTree>
    <p:extLst>
      <p:ext uri="{BB962C8B-B14F-4D97-AF65-F5344CB8AC3E}">
        <p14:creationId xmlns:p14="http://schemas.microsoft.com/office/powerpoint/2010/main" val="16545928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23</a:t>
            </a:fld>
            <a:endParaRPr lang="en-US" dirty="0"/>
          </a:p>
        </p:txBody>
      </p:sp>
    </p:spTree>
    <p:extLst>
      <p:ext uri="{BB962C8B-B14F-4D97-AF65-F5344CB8AC3E}">
        <p14:creationId xmlns:p14="http://schemas.microsoft.com/office/powerpoint/2010/main" val="3607125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DCF75-4EC4-7CC5-DC06-AFDB4AB322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1D6F40-249E-83F1-6410-BC55E14DE3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2AB87F-6F5A-F0DE-7D35-786EEA529FF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5228A75-E9C5-77F7-1A6C-815E703A323B}"/>
              </a:ext>
            </a:extLst>
          </p:cNvPr>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4159404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1101034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ADC72-03D1-7042-34BF-2F362FF6CC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D2D498-D041-A24A-B7A9-994D2B8725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DBF4E4-F5D7-FC8E-B6B5-6F950B73F07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D0AC8EB-0C3F-F878-8B7D-31E55F7B5E06}"/>
              </a:ext>
            </a:extLst>
          </p:cNvPr>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2961333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C7C4B-F732-37FD-5FF3-E3EC2248D7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C6C039-B349-1885-141E-CE00B15DCA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C06231-66D3-4FEB-11A2-6834B7EEE87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107C80E-3A67-DCE6-B663-3A6D1515C115}"/>
              </a:ext>
            </a:extLst>
          </p:cNvPr>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26795581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kaggle.com/yogarajkori"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hyperlink" Target="mailto:yogarajkori@gmail.com" TargetMode="External"/><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hyperlink" Target="https://www.kaggle.com/yogarajkori"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code/yogarajkori/anime-data-analysis"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714772" y="677918"/>
            <a:ext cx="6856292" cy="3590596"/>
          </a:xfrm>
        </p:spPr>
        <p:txBody>
          <a:bodyPr>
            <a:normAutofit/>
          </a:bodyPr>
          <a:lstStyle/>
          <a:p>
            <a:r>
              <a:rPr lang="en-US" dirty="0"/>
              <a:t>Anime Data</a:t>
            </a:r>
            <a:br>
              <a:rPr lang="en-US" dirty="0"/>
            </a:br>
            <a:r>
              <a:rPr lang="en-US" sz="4400" b="0" dirty="0"/>
              <a:t>A portfolio project</a:t>
            </a:r>
            <a:br>
              <a:rPr lang="en-US" sz="4400" b="0" dirty="0"/>
            </a:br>
            <a:r>
              <a:rPr lang="en-US" sz="4400" b="0" dirty="0"/>
              <a:t>		</a:t>
            </a:r>
            <a:r>
              <a:rPr lang="en-US" sz="2800" b="0" dirty="0"/>
              <a:t>-Yogaraj Kori</a:t>
            </a:r>
          </a:p>
        </p:txBody>
      </p:sp>
      <p:sp>
        <p:nvSpPr>
          <p:cNvPr id="3" name="Content Placeholder 2">
            <a:extLst>
              <a:ext uri="{FF2B5EF4-FFF2-40B4-BE49-F238E27FC236}">
                <a16:creationId xmlns:a16="http://schemas.microsoft.com/office/drawing/2014/main" id="{6C104E5A-E2A9-5A57-43F8-9D2969CB7759}"/>
              </a:ext>
            </a:extLst>
          </p:cNvPr>
          <p:cNvSpPr txBox="1">
            <a:spLocks/>
          </p:cNvSpPr>
          <p:nvPr/>
        </p:nvSpPr>
        <p:spPr>
          <a:xfrm>
            <a:off x="6663783" y="3538242"/>
            <a:ext cx="5528217" cy="2685383"/>
          </a:xfrm>
          <a:prstGeom prst="rect">
            <a:avLst/>
          </a:prstGeom>
        </p:spPr>
        <p:txBody>
          <a:bodyPr bIns="0">
            <a:normAutofit lnSpcReduction="10000"/>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rPr>
              <a:t>0899803533</a:t>
            </a:r>
          </a:p>
          <a:p>
            <a:pPr marL="0" indent="0">
              <a:buNone/>
            </a:pPr>
            <a:r>
              <a:rPr lang="en-US" dirty="0">
                <a:solidFill>
                  <a:schemeClr val="bg1"/>
                </a:solidFill>
              </a:rPr>
              <a:t>yogarajkori@gmail.com</a:t>
            </a:r>
            <a:r>
              <a:rPr lang="en-US" dirty="0"/>
              <a:t>​</a:t>
            </a:r>
          </a:p>
          <a:p>
            <a:pPr marL="0" indent="0">
              <a:buNone/>
            </a:pPr>
            <a:r>
              <a:rPr lang="en-US" dirty="0">
                <a:solidFill>
                  <a:schemeClr val="accent3">
                    <a:lumMod val="40000"/>
                    <a:lumOff val="60000"/>
                  </a:schemeClr>
                </a:solidFill>
                <a:hlinkClick r:id="rId3">
                  <a:extLst>
                    <a:ext uri="{A12FA001-AC4F-418D-AE19-62706E023703}">
                      <ahyp:hlinkClr xmlns:ahyp="http://schemas.microsoft.com/office/drawing/2018/hyperlinkcolor" val="tx"/>
                    </a:ext>
                  </a:extLst>
                </a:hlinkClick>
              </a:rPr>
              <a:t>https://www.kaggle.com/yogarajkori</a:t>
            </a:r>
            <a:endParaRPr lang="en-US" dirty="0">
              <a:solidFill>
                <a:schemeClr val="accent3">
                  <a:lumMod val="40000"/>
                  <a:lumOff val="60000"/>
                </a:schemeClr>
              </a:solidFill>
            </a:endParaRPr>
          </a:p>
          <a:p>
            <a:pPr marL="0" indent="0">
              <a:buNone/>
            </a:pPr>
            <a:r>
              <a:rPr lang="en-US" dirty="0">
                <a:solidFill>
                  <a:schemeClr val="accent3">
                    <a:lumMod val="40000"/>
                    <a:lumOff val="60000"/>
                  </a:schemeClr>
                </a:solidFill>
              </a:rPr>
              <a:t>https://github.com/yogaraj-kori</a:t>
            </a:r>
          </a:p>
          <a:p>
            <a:endParaRPr lang="en-US" dirty="0"/>
          </a:p>
          <a:p>
            <a:endParaRPr lang="en-US" dirty="0"/>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AC6F4-206A-6F6B-A088-5F7F15368A9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CB304A-62D1-D27E-C677-EB8B38DF6E1F}"/>
              </a:ext>
            </a:extLst>
          </p:cNvPr>
          <p:cNvSpPr>
            <a:spLocks noGrp="1"/>
          </p:cNvSpPr>
          <p:nvPr>
            <p:ph sz="half" idx="14"/>
          </p:nvPr>
        </p:nvSpPr>
        <p:spPr>
          <a:xfrm>
            <a:off x="762000" y="522514"/>
            <a:ext cx="6597650" cy="5832249"/>
          </a:xfrm>
        </p:spPr>
        <p:txBody>
          <a:bodyPr vert="horz" lIns="91440" tIns="45720" rIns="91440" bIns="45720" rtlCol="0" anchor="t">
            <a:normAutofit/>
          </a:bodyPr>
          <a:lstStyle/>
          <a:p>
            <a:r>
              <a:rPr lang="en-US" dirty="0"/>
              <a:t>5. Most Popular Anime with highest viewership</a:t>
            </a:r>
            <a:br>
              <a:rPr lang="en-US" dirty="0"/>
            </a:br>
            <a:endParaRPr lang="en-US" dirty="0"/>
          </a:p>
          <a:p>
            <a:endParaRPr lang="en-US" dirty="0"/>
          </a:p>
          <a:p>
            <a:endParaRPr lang="en-US" dirty="0"/>
          </a:p>
          <a:p>
            <a:endParaRPr lang="en-US" dirty="0"/>
          </a:p>
          <a:p>
            <a:r>
              <a:rPr lang="en-US" dirty="0"/>
              <a:t>6. Longest Running Anime</a:t>
            </a:r>
          </a:p>
          <a:p>
            <a:endParaRPr lang="en-US" dirty="0"/>
          </a:p>
        </p:txBody>
      </p:sp>
      <p:sp>
        <p:nvSpPr>
          <p:cNvPr id="6" name="Slide Number Placeholder 5">
            <a:extLst>
              <a:ext uri="{FF2B5EF4-FFF2-40B4-BE49-F238E27FC236}">
                <a16:creationId xmlns:a16="http://schemas.microsoft.com/office/drawing/2014/main" id="{87999F97-B9E3-EABF-C333-8A67D9778A5C}"/>
              </a:ext>
            </a:extLst>
          </p:cNvPr>
          <p:cNvSpPr>
            <a:spLocks noGrp="1"/>
          </p:cNvSpPr>
          <p:nvPr>
            <p:ph type="sldNum" sz="quarter" idx="12"/>
          </p:nvPr>
        </p:nvSpPr>
        <p:spPr/>
        <p:txBody>
          <a:bodyPr/>
          <a:lstStyle/>
          <a:p>
            <a:fld id="{B5CEABB6-07DC-46E8-9B57-56EC44A396E5}" type="slidenum">
              <a:rPr lang="en-US" smtClean="0"/>
              <a:pPr/>
              <a:t>10</a:t>
            </a:fld>
            <a:endParaRPr lang="en-US" dirty="0"/>
          </a:p>
        </p:txBody>
      </p:sp>
      <p:pic>
        <p:nvPicPr>
          <p:cNvPr id="5" name="Picture 4">
            <a:extLst>
              <a:ext uri="{FF2B5EF4-FFF2-40B4-BE49-F238E27FC236}">
                <a16:creationId xmlns:a16="http://schemas.microsoft.com/office/drawing/2014/main" id="{1B7099C7-BA4A-B0FA-A69E-1355EA4A6B83}"/>
              </a:ext>
            </a:extLst>
          </p:cNvPr>
          <p:cNvPicPr>
            <a:picLocks noChangeAspect="1"/>
          </p:cNvPicPr>
          <p:nvPr/>
        </p:nvPicPr>
        <p:blipFill>
          <a:blip r:embed="rId3"/>
          <a:stretch>
            <a:fillRect/>
          </a:stretch>
        </p:blipFill>
        <p:spPr>
          <a:xfrm>
            <a:off x="8127791" y="0"/>
            <a:ext cx="4064209" cy="2057399"/>
          </a:xfrm>
          <a:prstGeom prst="rect">
            <a:avLst/>
          </a:prstGeom>
        </p:spPr>
      </p:pic>
      <p:pic>
        <p:nvPicPr>
          <p:cNvPr id="9" name="Picture 8">
            <a:extLst>
              <a:ext uri="{FF2B5EF4-FFF2-40B4-BE49-F238E27FC236}">
                <a16:creationId xmlns:a16="http://schemas.microsoft.com/office/drawing/2014/main" id="{00CDE2D1-BBC0-A9F8-FA8B-D29D2CFF9821}"/>
              </a:ext>
            </a:extLst>
          </p:cNvPr>
          <p:cNvPicPr>
            <a:picLocks noChangeAspect="1"/>
          </p:cNvPicPr>
          <p:nvPr/>
        </p:nvPicPr>
        <p:blipFill>
          <a:blip r:embed="rId4"/>
          <a:stretch>
            <a:fillRect/>
          </a:stretch>
        </p:blipFill>
        <p:spPr>
          <a:xfrm>
            <a:off x="1427585" y="3013491"/>
            <a:ext cx="5016758" cy="2832138"/>
          </a:xfrm>
          <a:prstGeom prst="rect">
            <a:avLst/>
          </a:prstGeom>
        </p:spPr>
      </p:pic>
    </p:spTree>
    <p:extLst>
      <p:ext uri="{BB962C8B-B14F-4D97-AF65-F5344CB8AC3E}">
        <p14:creationId xmlns:p14="http://schemas.microsoft.com/office/powerpoint/2010/main" val="4053888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F34F6-706C-977B-90CA-F5B33D0ABD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4481D2-A4D1-406D-CF50-9A7C660109D3}"/>
              </a:ext>
            </a:extLst>
          </p:cNvPr>
          <p:cNvSpPr>
            <a:spLocks noGrp="1"/>
          </p:cNvSpPr>
          <p:nvPr>
            <p:ph type="ctrTitle"/>
          </p:nvPr>
        </p:nvSpPr>
        <p:spPr>
          <a:xfrm>
            <a:off x="4974771" y="576943"/>
            <a:ext cx="6449786" cy="2785508"/>
          </a:xfrm>
        </p:spPr>
        <p:txBody>
          <a:bodyPr>
            <a:normAutofit/>
          </a:bodyPr>
          <a:lstStyle/>
          <a:p>
            <a:r>
              <a:rPr lang="en-US" dirty="0"/>
              <a:t>ETL</a:t>
            </a:r>
          </a:p>
        </p:txBody>
      </p:sp>
      <p:sp>
        <p:nvSpPr>
          <p:cNvPr id="4" name="Slide Number Placeholder 3">
            <a:extLst>
              <a:ext uri="{FF2B5EF4-FFF2-40B4-BE49-F238E27FC236}">
                <a16:creationId xmlns:a16="http://schemas.microsoft.com/office/drawing/2014/main" id="{E270D19C-233A-F041-232A-8D1C14DC9B10}"/>
              </a:ext>
            </a:extLst>
          </p:cNvPr>
          <p:cNvSpPr>
            <a:spLocks noGrp="1"/>
          </p:cNvSpPr>
          <p:nvPr>
            <p:ph type="sldNum" sz="quarter" idx="12"/>
          </p:nvPr>
        </p:nvSpPr>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64385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3520440" y="896111"/>
            <a:ext cx="7889768" cy="2039341"/>
          </a:xfrm>
        </p:spPr>
        <p:txBody>
          <a:bodyPr/>
          <a:lstStyle/>
          <a:p>
            <a:r>
              <a:rPr lang="en-US" dirty="0"/>
              <a:t> why Alteryx?</a:t>
            </a:r>
          </a:p>
        </p:txBody>
      </p:sp>
      <p:sp>
        <p:nvSpPr>
          <p:cNvPr id="12" name="Text Placeholder 11">
            <a:extLst>
              <a:ext uri="{FF2B5EF4-FFF2-40B4-BE49-F238E27FC236}">
                <a16:creationId xmlns:a16="http://schemas.microsoft.com/office/drawing/2014/main" id="{D3251268-42B4-3B45-A59B-740E2DB97A00}"/>
              </a:ext>
            </a:extLst>
          </p:cNvPr>
          <p:cNvSpPr>
            <a:spLocks noGrp="1"/>
          </p:cNvSpPr>
          <p:nvPr>
            <p:ph sz="half" idx="14"/>
          </p:nvPr>
        </p:nvSpPr>
        <p:spPr>
          <a:xfrm>
            <a:off x="3520440" y="3259056"/>
            <a:ext cx="2994660" cy="3006531"/>
          </a:xfrm>
        </p:spPr>
        <p:txBody>
          <a:bodyPr>
            <a:normAutofit/>
          </a:bodyPr>
          <a:lstStyle/>
          <a:p>
            <a:r>
              <a:rPr lang="en-US" dirty="0"/>
              <a:t>Speedy Transformations</a:t>
            </a:r>
          </a:p>
          <a:p>
            <a:r>
              <a:rPr lang="en-US" dirty="0"/>
              <a:t>Simplicity: easy to understand.</a:t>
            </a:r>
          </a:p>
          <a:p>
            <a:r>
              <a:rPr lang="en-US" dirty="0"/>
              <a:t>Scalability: Higher volumes of data does not affect our job.</a:t>
            </a:r>
          </a:p>
        </p:txBody>
      </p:sp>
      <p:sp>
        <p:nvSpPr>
          <p:cNvPr id="7" name="Text Placeholder 6">
            <a:extLst>
              <a:ext uri="{FF2B5EF4-FFF2-40B4-BE49-F238E27FC236}">
                <a16:creationId xmlns:a16="http://schemas.microsoft.com/office/drawing/2014/main" id="{02492136-277B-808E-9D1B-0527359207DB}"/>
              </a:ext>
            </a:extLst>
          </p:cNvPr>
          <p:cNvSpPr>
            <a:spLocks noGrp="1"/>
          </p:cNvSpPr>
          <p:nvPr>
            <p:ph sz="half" idx="1"/>
          </p:nvPr>
        </p:nvSpPr>
        <p:spPr>
          <a:xfrm>
            <a:off x="6826432" y="3253740"/>
            <a:ext cx="4580088" cy="3006531"/>
          </a:xfrm>
        </p:spPr>
        <p:txBody>
          <a:bodyPr>
            <a:normAutofit/>
          </a:bodyPr>
          <a:lstStyle/>
          <a:p>
            <a:pPr lvl="1"/>
            <a:r>
              <a:rPr lang="en-US" dirty="0"/>
              <a:t>Free for me: Alteryx has a free tool for students.</a:t>
            </a:r>
          </a:p>
          <a:p>
            <a:pPr lvl="1"/>
            <a:r>
              <a:rPr lang="en-US" dirty="0"/>
              <a:t>Easy Setup: Its clearly easy to setup Alteryx with no additional files.</a:t>
            </a:r>
          </a:p>
          <a:p>
            <a:pPr lvl="1"/>
            <a:r>
              <a:rPr lang="en-US" dirty="0"/>
              <a:t>A good way to impress you guys: No explanation needed I believe.</a:t>
            </a:r>
          </a:p>
          <a:p>
            <a:pPr marL="228600" lvl="1" indent="0">
              <a:buNone/>
            </a:pPr>
            <a:endParaRPr lang="en-US" dirty="0"/>
          </a:p>
          <a:p>
            <a:endParaRPr lang="en-US" dirty="0"/>
          </a:p>
        </p:txBody>
      </p:sp>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lstStyle/>
          <a:p>
            <a:fld id="{B5CEABB6-07DC-46E8-9B57-56EC44A396E5}" type="slidenum">
              <a:rPr lang="en-US" smtClean="0"/>
              <a:pPr/>
              <a:t>12</a:t>
            </a:fld>
            <a:endParaRPr lang="en-US" dirty="0"/>
          </a:p>
        </p:txBody>
      </p:sp>
    </p:spTree>
    <p:extLst>
      <p:ext uri="{BB962C8B-B14F-4D97-AF65-F5344CB8AC3E}">
        <p14:creationId xmlns:p14="http://schemas.microsoft.com/office/powerpoint/2010/main" val="1418789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p:txBody>
          <a:bodyPr/>
          <a:lstStyle/>
          <a:p>
            <a:r>
              <a:rPr lang="en-US" dirty="0"/>
              <a:t>Workflow​</a:t>
            </a:r>
          </a:p>
        </p:txBody>
      </p:sp>
      <p:sp>
        <p:nvSpPr>
          <p:cNvPr id="13" name="Content Placeholder 12">
            <a:extLst>
              <a:ext uri="{FF2B5EF4-FFF2-40B4-BE49-F238E27FC236}">
                <a16:creationId xmlns:a16="http://schemas.microsoft.com/office/drawing/2014/main" id="{96F34D08-EAF7-750F-A695-AD55085A3794}"/>
              </a:ext>
            </a:extLst>
          </p:cNvPr>
          <p:cNvSpPr>
            <a:spLocks noGrp="1"/>
          </p:cNvSpPr>
          <p:nvPr>
            <p:ph sz="half" idx="15"/>
          </p:nvPr>
        </p:nvSpPr>
        <p:spPr/>
        <p:txBody>
          <a:bodyPr/>
          <a:lstStyle/>
          <a:p>
            <a:endParaRPr lang="en-US"/>
          </a:p>
        </p:txBody>
      </p:sp>
      <p:sp>
        <p:nvSpPr>
          <p:cNvPr id="12" name="Text Placeholder 11">
            <a:extLst>
              <a:ext uri="{FF2B5EF4-FFF2-40B4-BE49-F238E27FC236}">
                <a16:creationId xmlns:a16="http://schemas.microsoft.com/office/drawing/2014/main" id="{624579D6-9387-8486-B9E8-3A8E8D8C913B}"/>
              </a:ext>
            </a:extLst>
          </p:cNvPr>
          <p:cNvSpPr>
            <a:spLocks noGrp="1"/>
          </p:cNvSpPr>
          <p:nvPr>
            <p:ph type="body" sz="quarter" idx="14"/>
          </p:nvPr>
        </p:nvSpPr>
        <p:spPr>
          <a:xfrm>
            <a:off x="8305800" y="1455183"/>
            <a:ext cx="3537857" cy="4235668"/>
          </a:xfrm>
        </p:spPr>
        <p:txBody>
          <a:bodyPr>
            <a:normAutofit lnSpcReduction="10000"/>
          </a:bodyPr>
          <a:lstStyle/>
          <a:p>
            <a:pPr marL="0" indent="0">
              <a:buNone/>
            </a:pPr>
            <a:r>
              <a:rPr lang="en-US" b="1" dirty="0"/>
              <a:t>Transformations</a:t>
            </a:r>
            <a:br>
              <a:rPr lang="en-US" dirty="0"/>
            </a:br>
            <a:r>
              <a:rPr lang="en-US" dirty="0"/>
              <a:t>1. Removed “members” from Members Feature.</a:t>
            </a:r>
          </a:p>
          <a:p>
            <a:pPr marL="0" indent="0">
              <a:buNone/>
            </a:pPr>
            <a:r>
              <a:rPr lang="en-US" dirty="0"/>
              <a:t>2. Cleaned Null values and empty values.</a:t>
            </a:r>
            <a:br>
              <a:rPr lang="en-US" dirty="0"/>
            </a:br>
            <a:r>
              <a:rPr lang="en-US" dirty="0"/>
              <a:t>3. Split Popularity column into start date and end date.</a:t>
            </a:r>
          </a:p>
          <a:p>
            <a:pPr marL="0" indent="0">
              <a:buNone/>
            </a:pPr>
            <a:r>
              <a:rPr lang="en-US" dirty="0"/>
              <a:t>4. Changed data types.</a:t>
            </a:r>
            <a:br>
              <a:rPr lang="en-US" dirty="0"/>
            </a:br>
            <a:r>
              <a:rPr lang="en-US" dirty="0"/>
              <a:t>5. Added duration column as difference of start and end date</a:t>
            </a:r>
            <a:br>
              <a:rPr lang="en-US" dirty="0"/>
            </a:br>
            <a:r>
              <a:rPr lang="en-US" dirty="0"/>
              <a:t>6. calculated Year on Year column by grouping Years of the anime and performing calculation like </a:t>
            </a:r>
            <a:br>
              <a:rPr lang="en-US" dirty="0"/>
            </a:br>
            <a:r>
              <a:rPr lang="en-US" dirty="0"/>
              <a:t>YOY=Members-{Year-1}Members</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13</a:t>
            </a:fld>
            <a:endParaRPr lang="en-US" dirty="0"/>
          </a:p>
        </p:txBody>
      </p:sp>
      <p:pic>
        <p:nvPicPr>
          <p:cNvPr id="11" name="Picture 10">
            <a:extLst>
              <a:ext uri="{FF2B5EF4-FFF2-40B4-BE49-F238E27FC236}">
                <a16:creationId xmlns:a16="http://schemas.microsoft.com/office/drawing/2014/main" id="{FA988BE5-2336-D4BB-681F-E428DA9C0E5C}"/>
              </a:ext>
            </a:extLst>
          </p:cNvPr>
          <p:cNvPicPr>
            <a:picLocks noChangeAspect="1"/>
          </p:cNvPicPr>
          <p:nvPr/>
        </p:nvPicPr>
        <p:blipFill>
          <a:blip r:embed="rId3"/>
          <a:stretch>
            <a:fillRect/>
          </a:stretch>
        </p:blipFill>
        <p:spPr>
          <a:xfrm>
            <a:off x="771736" y="1931651"/>
            <a:ext cx="7220321" cy="4235668"/>
          </a:xfrm>
          <a:prstGeom prst="rect">
            <a:avLst/>
          </a:prstGeom>
        </p:spPr>
      </p:pic>
    </p:spTree>
    <p:extLst>
      <p:ext uri="{BB962C8B-B14F-4D97-AF65-F5344CB8AC3E}">
        <p14:creationId xmlns:p14="http://schemas.microsoft.com/office/powerpoint/2010/main" val="4151694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7" y="898524"/>
            <a:ext cx="7606895" cy="2029967"/>
          </a:xfrm>
        </p:spPr>
        <p:txBody>
          <a:bodyPr/>
          <a:lstStyle/>
          <a:p>
            <a:r>
              <a:rPr lang="en-US" dirty="0"/>
              <a:t>POwerBi</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803953" y="3259138"/>
            <a:ext cx="7615274" cy="2978150"/>
          </a:xfrm>
        </p:spPr>
        <p:txBody>
          <a:bodyPr>
            <a:normAutofit/>
          </a:bodyPr>
          <a:lstStyle/>
          <a:p>
            <a:r>
              <a:rPr lang="en-US" dirty="0"/>
              <a:t>PowerBI is a powerful tool for visualizations and dashboarding</a:t>
            </a:r>
          </a:p>
          <a:p>
            <a:r>
              <a:rPr lang="en-US" dirty="0"/>
              <a:t>Added point for using </a:t>
            </a:r>
            <a:r>
              <a:rPr lang="en-US" dirty="0" err="1"/>
              <a:t>PowerBi</a:t>
            </a:r>
            <a:r>
              <a:rPr lang="en-US" dirty="0"/>
              <a:t> is it is free</a:t>
            </a:r>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14</a:t>
            </a:fld>
            <a:endParaRPr lang="en-US" dirty="0"/>
          </a:p>
        </p:txBody>
      </p:sp>
    </p:spTree>
    <p:extLst>
      <p:ext uri="{BB962C8B-B14F-4D97-AF65-F5344CB8AC3E}">
        <p14:creationId xmlns:p14="http://schemas.microsoft.com/office/powerpoint/2010/main" val="1593920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2"/>
            <a:ext cx="10668000" cy="1325563"/>
          </a:xfrm>
        </p:spPr>
        <p:txBody>
          <a:bodyPr/>
          <a:lstStyle/>
          <a:p>
            <a:r>
              <a:rPr lang="en-US" dirty="0"/>
              <a:t>Visualization 1</a:t>
            </a: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15</a:t>
            </a:fld>
            <a:endParaRPr lang="en-US" dirty="0"/>
          </a:p>
        </p:txBody>
      </p:sp>
      <p:pic>
        <p:nvPicPr>
          <p:cNvPr id="11" name="Picture 10">
            <a:extLst>
              <a:ext uri="{FF2B5EF4-FFF2-40B4-BE49-F238E27FC236}">
                <a16:creationId xmlns:a16="http://schemas.microsoft.com/office/drawing/2014/main" id="{6C8A61C5-0923-D6EA-FBDE-672C21C439B6}"/>
              </a:ext>
            </a:extLst>
          </p:cNvPr>
          <p:cNvPicPr>
            <a:picLocks noChangeAspect="1"/>
          </p:cNvPicPr>
          <p:nvPr/>
        </p:nvPicPr>
        <p:blipFill>
          <a:blip r:embed="rId3"/>
          <a:stretch>
            <a:fillRect/>
          </a:stretch>
        </p:blipFill>
        <p:spPr>
          <a:xfrm>
            <a:off x="1751949" y="1844566"/>
            <a:ext cx="7664844" cy="4235668"/>
          </a:xfrm>
          <a:prstGeom prst="rect">
            <a:avLst/>
          </a:prstGeom>
        </p:spPr>
      </p:pic>
    </p:spTree>
    <p:extLst>
      <p:ext uri="{BB962C8B-B14F-4D97-AF65-F5344CB8AC3E}">
        <p14:creationId xmlns:p14="http://schemas.microsoft.com/office/powerpoint/2010/main" val="2390678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1D8C2-B580-0777-B34E-4EBD589C5F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42DEC3-0F49-412B-E989-00D86C4915EF}"/>
              </a:ext>
            </a:extLst>
          </p:cNvPr>
          <p:cNvSpPr>
            <a:spLocks noGrp="1"/>
          </p:cNvSpPr>
          <p:nvPr>
            <p:ph type="title"/>
          </p:nvPr>
        </p:nvSpPr>
        <p:spPr>
          <a:xfrm>
            <a:off x="762000" y="896112"/>
            <a:ext cx="10668000" cy="1325563"/>
          </a:xfrm>
        </p:spPr>
        <p:txBody>
          <a:bodyPr/>
          <a:lstStyle/>
          <a:p>
            <a:r>
              <a:rPr lang="en-US" dirty="0"/>
              <a:t>Visualization 2</a:t>
            </a:r>
          </a:p>
        </p:txBody>
      </p:sp>
      <p:sp>
        <p:nvSpPr>
          <p:cNvPr id="3" name="Slide Number Placeholder 2">
            <a:extLst>
              <a:ext uri="{FF2B5EF4-FFF2-40B4-BE49-F238E27FC236}">
                <a16:creationId xmlns:a16="http://schemas.microsoft.com/office/drawing/2014/main" id="{FB756674-3A3A-4410-323B-7DE00D0FBC20}"/>
              </a:ext>
            </a:extLst>
          </p:cNvPr>
          <p:cNvSpPr>
            <a:spLocks noGrp="1"/>
          </p:cNvSpPr>
          <p:nvPr>
            <p:ph type="sldNum" sz="quarter" idx="12"/>
          </p:nvPr>
        </p:nvSpPr>
        <p:spPr/>
        <p:txBody>
          <a:bodyPr/>
          <a:lstStyle/>
          <a:p>
            <a:fld id="{B5CEABB6-07DC-46E8-9B57-56EC44A396E5}" type="slidenum">
              <a:rPr lang="en-US" smtClean="0"/>
              <a:pPr/>
              <a:t>16</a:t>
            </a:fld>
            <a:endParaRPr lang="en-US" dirty="0"/>
          </a:p>
        </p:txBody>
      </p:sp>
      <p:pic>
        <p:nvPicPr>
          <p:cNvPr id="5" name="Picture 4">
            <a:extLst>
              <a:ext uri="{FF2B5EF4-FFF2-40B4-BE49-F238E27FC236}">
                <a16:creationId xmlns:a16="http://schemas.microsoft.com/office/drawing/2014/main" id="{60BAC83C-111D-8A1E-ADF1-28E29CE8FD89}"/>
              </a:ext>
            </a:extLst>
          </p:cNvPr>
          <p:cNvPicPr>
            <a:picLocks noChangeAspect="1"/>
          </p:cNvPicPr>
          <p:nvPr/>
        </p:nvPicPr>
        <p:blipFill>
          <a:blip r:embed="rId3"/>
          <a:stretch>
            <a:fillRect/>
          </a:stretch>
        </p:blipFill>
        <p:spPr>
          <a:xfrm>
            <a:off x="1786421" y="1874953"/>
            <a:ext cx="7639443" cy="4305521"/>
          </a:xfrm>
          <a:prstGeom prst="rect">
            <a:avLst/>
          </a:prstGeom>
        </p:spPr>
      </p:pic>
    </p:spTree>
    <p:extLst>
      <p:ext uri="{BB962C8B-B14F-4D97-AF65-F5344CB8AC3E}">
        <p14:creationId xmlns:p14="http://schemas.microsoft.com/office/powerpoint/2010/main" val="519076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D3DBB-5029-57F0-B2AC-E3143CF3AF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A8FA37-2586-3E30-F063-026495C6C873}"/>
              </a:ext>
            </a:extLst>
          </p:cNvPr>
          <p:cNvSpPr>
            <a:spLocks noGrp="1"/>
          </p:cNvSpPr>
          <p:nvPr>
            <p:ph type="title"/>
          </p:nvPr>
        </p:nvSpPr>
        <p:spPr>
          <a:xfrm>
            <a:off x="762000" y="896112"/>
            <a:ext cx="10668000" cy="1325563"/>
          </a:xfrm>
        </p:spPr>
        <p:txBody>
          <a:bodyPr/>
          <a:lstStyle/>
          <a:p>
            <a:r>
              <a:rPr lang="en-US" dirty="0"/>
              <a:t>Visualization 3</a:t>
            </a:r>
          </a:p>
        </p:txBody>
      </p:sp>
      <p:sp>
        <p:nvSpPr>
          <p:cNvPr id="3" name="Slide Number Placeholder 2">
            <a:extLst>
              <a:ext uri="{FF2B5EF4-FFF2-40B4-BE49-F238E27FC236}">
                <a16:creationId xmlns:a16="http://schemas.microsoft.com/office/drawing/2014/main" id="{A1DAB109-C623-754E-2F62-02BCD090E9AE}"/>
              </a:ext>
            </a:extLst>
          </p:cNvPr>
          <p:cNvSpPr>
            <a:spLocks noGrp="1"/>
          </p:cNvSpPr>
          <p:nvPr>
            <p:ph type="sldNum" sz="quarter" idx="12"/>
          </p:nvPr>
        </p:nvSpPr>
        <p:spPr/>
        <p:txBody>
          <a:bodyPr/>
          <a:lstStyle/>
          <a:p>
            <a:fld id="{B5CEABB6-07DC-46E8-9B57-56EC44A396E5}" type="slidenum">
              <a:rPr lang="en-US" smtClean="0"/>
              <a:pPr/>
              <a:t>17</a:t>
            </a:fld>
            <a:endParaRPr lang="en-US" dirty="0"/>
          </a:p>
        </p:txBody>
      </p:sp>
      <p:pic>
        <p:nvPicPr>
          <p:cNvPr id="6" name="Picture 5">
            <a:extLst>
              <a:ext uri="{FF2B5EF4-FFF2-40B4-BE49-F238E27FC236}">
                <a16:creationId xmlns:a16="http://schemas.microsoft.com/office/drawing/2014/main" id="{107F009B-4852-1CD0-7BC2-E4938E797C92}"/>
              </a:ext>
            </a:extLst>
          </p:cNvPr>
          <p:cNvPicPr>
            <a:picLocks noChangeAspect="1"/>
          </p:cNvPicPr>
          <p:nvPr/>
        </p:nvPicPr>
        <p:blipFill>
          <a:blip r:embed="rId3"/>
          <a:stretch>
            <a:fillRect/>
          </a:stretch>
        </p:blipFill>
        <p:spPr>
          <a:xfrm>
            <a:off x="1583678" y="1796033"/>
            <a:ext cx="7544188" cy="4267419"/>
          </a:xfrm>
          <a:prstGeom prst="rect">
            <a:avLst/>
          </a:prstGeom>
        </p:spPr>
      </p:pic>
    </p:spTree>
    <p:extLst>
      <p:ext uri="{BB962C8B-B14F-4D97-AF65-F5344CB8AC3E}">
        <p14:creationId xmlns:p14="http://schemas.microsoft.com/office/powerpoint/2010/main" val="30190203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17251-1ED4-636E-077C-FF7DDAEC94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F747E8-D4C0-C95C-3010-D34EFA75C204}"/>
              </a:ext>
            </a:extLst>
          </p:cNvPr>
          <p:cNvSpPr>
            <a:spLocks noGrp="1"/>
          </p:cNvSpPr>
          <p:nvPr>
            <p:ph type="title"/>
          </p:nvPr>
        </p:nvSpPr>
        <p:spPr>
          <a:xfrm>
            <a:off x="762000" y="896112"/>
            <a:ext cx="10668000" cy="1325563"/>
          </a:xfrm>
        </p:spPr>
        <p:txBody>
          <a:bodyPr/>
          <a:lstStyle/>
          <a:p>
            <a:r>
              <a:rPr lang="en-US" dirty="0"/>
              <a:t>Visualization 4</a:t>
            </a:r>
          </a:p>
        </p:txBody>
      </p:sp>
      <p:sp>
        <p:nvSpPr>
          <p:cNvPr id="3" name="Slide Number Placeholder 2">
            <a:extLst>
              <a:ext uri="{FF2B5EF4-FFF2-40B4-BE49-F238E27FC236}">
                <a16:creationId xmlns:a16="http://schemas.microsoft.com/office/drawing/2014/main" id="{074E3799-B139-C293-208F-A54A23ECB153}"/>
              </a:ext>
            </a:extLst>
          </p:cNvPr>
          <p:cNvSpPr>
            <a:spLocks noGrp="1"/>
          </p:cNvSpPr>
          <p:nvPr>
            <p:ph type="sldNum" sz="quarter" idx="12"/>
          </p:nvPr>
        </p:nvSpPr>
        <p:spPr/>
        <p:txBody>
          <a:bodyPr/>
          <a:lstStyle/>
          <a:p>
            <a:fld id="{B5CEABB6-07DC-46E8-9B57-56EC44A396E5}" type="slidenum">
              <a:rPr lang="en-US" smtClean="0"/>
              <a:pPr/>
              <a:t>18</a:t>
            </a:fld>
            <a:endParaRPr lang="en-US" dirty="0"/>
          </a:p>
        </p:txBody>
      </p:sp>
      <p:pic>
        <p:nvPicPr>
          <p:cNvPr id="5" name="Picture 4">
            <a:extLst>
              <a:ext uri="{FF2B5EF4-FFF2-40B4-BE49-F238E27FC236}">
                <a16:creationId xmlns:a16="http://schemas.microsoft.com/office/drawing/2014/main" id="{F6700FFE-8457-F15C-7D69-053307E6C737}"/>
              </a:ext>
            </a:extLst>
          </p:cNvPr>
          <p:cNvPicPr>
            <a:picLocks noChangeAspect="1"/>
          </p:cNvPicPr>
          <p:nvPr/>
        </p:nvPicPr>
        <p:blipFill>
          <a:blip r:embed="rId3"/>
          <a:stretch>
            <a:fillRect/>
          </a:stretch>
        </p:blipFill>
        <p:spPr>
          <a:xfrm>
            <a:off x="1879861" y="1964309"/>
            <a:ext cx="7474334" cy="4235668"/>
          </a:xfrm>
          <a:prstGeom prst="rect">
            <a:avLst/>
          </a:prstGeom>
        </p:spPr>
      </p:pic>
    </p:spTree>
    <p:extLst>
      <p:ext uri="{BB962C8B-B14F-4D97-AF65-F5344CB8AC3E}">
        <p14:creationId xmlns:p14="http://schemas.microsoft.com/office/powerpoint/2010/main" val="1269580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15A0CF-F815-230A-06BA-6B42618F14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45D25A-2D68-28EF-5E76-81D0D60BB94C}"/>
              </a:ext>
            </a:extLst>
          </p:cNvPr>
          <p:cNvSpPr>
            <a:spLocks noGrp="1"/>
          </p:cNvSpPr>
          <p:nvPr>
            <p:ph type="title"/>
          </p:nvPr>
        </p:nvSpPr>
        <p:spPr>
          <a:xfrm>
            <a:off x="762000" y="896112"/>
            <a:ext cx="10668000" cy="1325563"/>
          </a:xfrm>
        </p:spPr>
        <p:txBody>
          <a:bodyPr/>
          <a:lstStyle/>
          <a:p>
            <a:r>
              <a:rPr lang="en-US" dirty="0"/>
              <a:t>Visualization 5</a:t>
            </a:r>
          </a:p>
        </p:txBody>
      </p:sp>
      <p:sp>
        <p:nvSpPr>
          <p:cNvPr id="3" name="Slide Number Placeholder 2">
            <a:extLst>
              <a:ext uri="{FF2B5EF4-FFF2-40B4-BE49-F238E27FC236}">
                <a16:creationId xmlns:a16="http://schemas.microsoft.com/office/drawing/2014/main" id="{A820A30D-AC85-1CF3-B415-11992DBCABFC}"/>
              </a:ext>
            </a:extLst>
          </p:cNvPr>
          <p:cNvSpPr>
            <a:spLocks noGrp="1"/>
          </p:cNvSpPr>
          <p:nvPr>
            <p:ph type="sldNum" sz="quarter" idx="12"/>
          </p:nvPr>
        </p:nvSpPr>
        <p:spPr/>
        <p:txBody>
          <a:bodyPr/>
          <a:lstStyle/>
          <a:p>
            <a:fld id="{B5CEABB6-07DC-46E8-9B57-56EC44A396E5}" type="slidenum">
              <a:rPr lang="en-US" smtClean="0"/>
              <a:pPr/>
              <a:t>19</a:t>
            </a:fld>
            <a:endParaRPr lang="en-US" dirty="0"/>
          </a:p>
        </p:txBody>
      </p:sp>
      <p:pic>
        <p:nvPicPr>
          <p:cNvPr id="6" name="Picture 5">
            <a:extLst>
              <a:ext uri="{FF2B5EF4-FFF2-40B4-BE49-F238E27FC236}">
                <a16:creationId xmlns:a16="http://schemas.microsoft.com/office/drawing/2014/main" id="{BC4A91D6-4A2D-A1A2-845F-99F38F842A74}"/>
              </a:ext>
            </a:extLst>
          </p:cNvPr>
          <p:cNvPicPr>
            <a:picLocks noChangeAspect="1"/>
          </p:cNvPicPr>
          <p:nvPr/>
        </p:nvPicPr>
        <p:blipFill>
          <a:blip r:embed="rId3"/>
          <a:stretch>
            <a:fillRect/>
          </a:stretch>
        </p:blipFill>
        <p:spPr>
          <a:xfrm>
            <a:off x="1482982" y="1581654"/>
            <a:ext cx="7658494" cy="4248368"/>
          </a:xfrm>
          <a:prstGeom prst="rect">
            <a:avLst/>
          </a:prstGeom>
        </p:spPr>
      </p:pic>
    </p:spTree>
    <p:extLst>
      <p:ext uri="{BB962C8B-B14F-4D97-AF65-F5344CB8AC3E}">
        <p14:creationId xmlns:p14="http://schemas.microsoft.com/office/powerpoint/2010/main" val="462461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50" y="429461"/>
            <a:ext cx="6343650" cy="2668463"/>
          </a:xfrm>
        </p:spPr>
        <p:txBody>
          <a:bodyPr>
            <a:normAutofit/>
          </a:bodyPr>
          <a:lstStyle/>
          <a:p>
            <a:r>
              <a:rPr lang="en-US" dirty="0"/>
              <a:t>Agenda</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938713" y="3300413"/>
            <a:ext cx="6338887" cy="2668587"/>
          </a:xfrm>
        </p:spPr>
        <p:txBody>
          <a:bodyPr>
            <a:normAutofit fontScale="92500" lnSpcReduction="20000"/>
          </a:bodyPr>
          <a:lstStyle/>
          <a:p>
            <a:r>
              <a:rPr lang="en-US" dirty="0"/>
              <a:t>Introduction</a:t>
            </a:r>
          </a:p>
          <a:p>
            <a:r>
              <a:rPr lang="en-US" dirty="0"/>
              <a:t>Why Anime Data</a:t>
            </a:r>
          </a:p>
          <a:p>
            <a:r>
              <a:rPr lang="en-US" dirty="0"/>
              <a:t>Python Project- posted on Kaggle</a:t>
            </a:r>
          </a:p>
          <a:p>
            <a:r>
              <a:rPr lang="en-US" dirty="0"/>
              <a:t>ETL transformations</a:t>
            </a:r>
          </a:p>
          <a:p>
            <a:r>
              <a:rPr lang="en-US" dirty="0"/>
              <a:t>Visual aids- PowerBI</a:t>
            </a:r>
          </a:p>
          <a:p>
            <a:r>
              <a:rPr lang="en-US" dirty="0"/>
              <a:t>Final takeaways</a:t>
            </a: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1552574" y="896111"/>
            <a:ext cx="9866540" cy="1358140"/>
          </a:xfrm>
        </p:spPr>
        <p:txBody>
          <a:bodyPr>
            <a:normAutofit/>
          </a:bodyPr>
          <a:lstStyle/>
          <a:p>
            <a:r>
              <a:rPr lang="en-US" dirty="0"/>
              <a:t>Analysis Results</a:t>
            </a:r>
          </a:p>
        </p:txBody>
      </p:sp>
      <p:sp>
        <p:nvSpPr>
          <p:cNvPr id="7" name="Text Placeholder 6">
            <a:extLst>
              <a:ext uri="{FF2B5EF4-FFF2-40B4-BE49-F238E27FC236}">
                <a16:creationId xmlns:a16="http://schemas.microsoft.com/office/drawing/2014/main" id="{3FF2D739-E475-54F8-C832-F04A983D0F24}"/>
              </a:ext>
            </a:extLst>
          </p:cNvPr>
          <p:cNvSpPr>
            <a:spLocks noGrp="1"/>
          </p:cNvSpPr>
          <p:nvPr>
            <p:ph sz="half" idx="15"/>
          </p:nvPr>
        </p:nvSpPr>
        <p:spPr>
          <a:xfrm>
            <a:off x="1552575" y="2481940"/>
            <a:ext cx="9474654" cy="3635831"/>
          </a:xfrm>
        </p:spPr>
        <p:txBody>
          <a:bodyPr>
            <a:normAutofit/>
          </a:bodyPr>
          <a:lstStyle/>
          <a:p>
            <a:pPr marL="342900" indent="-342900">
              <a:buFont typeface="+mj-lt"/>
              <a:buAutoNum type="arabicPeriod"/>
            </a:pPr>
            <a:r>
              <a:rPr lang="en-US" dirty="0"/>
              <a:t>The average Rating right now is at 6.5, but the tipping factor is 8.4 so we need better </a:t>
            </a:r>
            <a:r>
              <a:rPr lang="en-US" b="1" dirty="0"/>
              <a:t>anime with better production</a:t>
            </a:r>
            <a:r>
              <a:rPr lang="en-US" dirty="0"/>
              <a:t>.</a:t>
            </a:r>
          </a:p>
          <a:p>
            <a:pPr marL="342900" indent="-342900">
              <a:buFont typeface="+mj-lt"/>
              <a:buAutoNum type="arabicPeriod"/>
            </a:pPr>
            <a:r>
              <a:rPr lang="en-US" dirty="0"/>
              <a:t>High Rated Anime does not necessary mean that it has high viewership.</a:t>
            </a:r>
          </a:p>
          <a:p>
            <a:pPr marL="342900" indent="-342900">
              <a:buFont typeface="+mj-lt"/>
              <a:buAutoNum type="arabicPeriod"/>
            </a:pPr>
            <a:r>
              <a:rPr lang="en-US" dirty="0"/>
              <a:t>Make the </a:t>
            </a:r>
            <a:r>
              <a:rPr lang="en-US" b="1" dirty="0"/>
              <a:t>Anime short and sweet.</a:t>
            </a:r>
          </a:p>
          <a:p>
            <a:pPr marL="342900" indent="-342900">
              <a:buFont typeface="+mj-lt"/>
              <a:buAutoNum type="arabicPeriod"/>
            </a:pPr>
            <a:r>
              <a:rPr lang="en-US" dirty="0"/>
              <a:t>Viewership keeps increasing and there is a shortage in supply and </a:t>
            </a:r>
            <a:r>
              <a:rPr lang="en-US" b="1" dirty="0"/>
              <a:t>now is the right time for a new and exciting anime.</a:t>
            </a:r>
          </a:p>
          <a:p>
            <a:pPr marL="342900" indent="-342900">
              <a:buFont typeface="+mj-lt"/>
              <a:buAutoNum type="arabicPeriod"/>
            </a:pPr>
            <a:r>
              <a:rPr lang="en-US" dirty="0"/>
              <a:t>While the longest running anime has a fanbase you can not grab, </a:t>
            </a:r>
            <a:r>
              <a:rPr lang="en-US" b="1" dirty="0"/>
              <a:t>shorter anime like </a:t>
            </a:r>
            <a:r>
              <a:rPr lang="en-US" b="1" dirty="0" err="1"/>
              <a:t>Shingeki</a:t>
            </a:r>
            <a:r>
              <a:rPr lang="en-US" b="1" dirty="0"/>
              <a:t> no </a:t>
            </a:r>
            <a:r>
              <a:rPr lang="en-US" b="1" dirty="0" err="1"/>
              <a:t>Kyoji</a:t>
            </a:r>
            <a:r>
              <a:rPr lang="en-US" b="1" dirty="0"/>
              <a:t> are duplicable</a:t>
            </a:r>
            <a:r>
              <a:rPr lang="en-US" dirty="0"/>
              <a:t> and since it’s shorter, </a:t>
            </a:r>
            <a:r>
              <a:rPr lang="en-US" b="1" dirty="0"/>
              <a:t>it is budget friendly.</a:t>
            </a:r>
          </a:p>
          <a:p>
            <a:pPr marL="342900" indent="-342900">
              <a:buFont typeface="+mj-lt"/>
              <a:buAutoNum type="arabicPeriod"/>
            </a:pPr>
            <a:endParaRPr lang="en-US" dirty="0"/>
          </a:p>
          <a:p>
            <a:pPr marL="342900" indent="-342900">
              <a:buFont typeface="+mj-lt"/>
              <a:buAutoNum type="arabicPeriod"/>
            </a:pPr>
            <a:endParaRPr lang="en-US" b="1"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p:txBody>
      </p:sp>
      <p:sp>
        <p:nvSpPr>
          <p:cNvPr id="13" name="Slide Number Placeholder 12">
            <a:extLst>
              <a:ext uri="{FF2B5EF4-FFF2-40B4-BE49-F238E27FC236}">
                <a16:creationId xmlns:a16="http://schemas.microsoft.com/office/drawing/2014/main" id="{A540B739-30F9-C86F-67ED-2197DC1E598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20</a:t>
            </a:fld>
            <a:endParaRPr lang="en-US" dirty="0"/>
          </a:p>
        </p:txBody>
      </p:sp>
    </p:spTree>
    <p:extLst>
      <p:ext uri="{BB962C8B-B14F-4D97-AF65-F5344CB8AC3E}">
        <p14:creationId xmlns:p14="http://schemas.microsoft.com/office/powerpoint/2010/main" val="4252466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C7B5E4-71C7-8B95-A9B1-5676E84E2E2D}"/>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EE8A25BD-480C-8FE9-CB4F-10970738AC7F}"/>
              </a:ext>
            </a:extLst>
          </p:cNvPr>
          <p:cNvSpPr>
            <a:spLocks noGrp="1"/>
          </p:cNvSpPr>
          <p:nvPr>
            <p:ph type="title"/>
          </p:nvPr>
        </p:nvSpPr>
        <p:spPr>
          <a:xfrm>
            <a:off x="1552574" y="896111"/>
            <a:ext cx="9866540" cy="1358140"/>
          </a:xfrm>
        </p:spPr>
        <p:txBody>
          <a:bodyPr>
            <a:normAutofit/>
          </a:bodyPr>
          <a:lstStyle/>
          <a:p>
            <a:r>
              <a:rPr lang="en-US" dirty="0"/>
              <a:t>Personal Conclusion</a:t>
            </a:r>
          </a:p>
        </p:txBody>
      </p:sp>
      <p:sp>
        <p:nvSpPr>
          <p:cNvPr id="7" name="Text Placeholder 6">
            <a:extLst>
              <a:ext uri="{FF2B5EF4-FFF2-40B4-BE49-F238E27FC236}">
                <a16:creationId xmlns:a16="http://schemas.microsoft.com/office/drawing/2014/main" id="{ED144AFC-D2C2-A589-EA24-5F3663D91766}"/>
              </a:ext>
            </a:extLst>
          </p:cNvPr>
          <p:cNvSpPr>
            <a:spLocks noGrp="1"/>
          </p:cNvSpPr>
          <p:nvPr>
            <p:ph sz="half" idx="15"/>
          </p:nvPr>
        </p:nvSpPr>
        <p:spPr>
          <a:xfrm>
            <a:off x="1552575" y="2481940"/>
            <a:ext cx="9474654" cy="3635831"/>
          </a:xfrm>
        </p:spPr>
        <p:txBody>
          <a:bodyPr>
            <a:normAutofit/>
          </a:bodyPr>
          <a:lstStyle/>
          <a:p>
            <a:pPr marL="342900" indent="-342900">
              <a:buFont typeface="+mj-lt"/>
              <a:buAutoNum type="arabicPeriod"/>
            </a:pPr>
            <a:r>
              <a:rPr lang="en-US" dirty="0"/>
              <a:t>Anime are great, please do watch it and promote it.</a:t>
            </a:r>
          </a:p>
          <a:p>
            <a:pPr marL="342900" indent="-342900">
              <a:buFont typeface="+mj-lt"/>
              <a:buAutoNum type="arabicPeriod"/>
            </a:pPr>
            <a:r>
              <a:rPr lang="en-US" dirty="0"/>
              <a:t>If you have a suggested anime, please do let me know here: </a:t>
            </a:r>
            <a:r>
              <a:rPr lang="en-US" dirty="0">
                <a:solidFill>
                  <a:schemeClr val="accent3">
                    <a:lumMod val="40000"/>
                    <a:lumOff val="60000"/>
                  </a:schemeClr>
                </a:solidFill>
                <a:hlinkClick r:id="rId3">
                  <a:extLst>
                    <a:ext uri="{A12FA001-AC4F-418D-AE19-62706E023703}">
                      <ahyp:hlinkClr xmlns:ahyp="http://schemas.microsoft.com/office/drawing/2018/hyperlinkcolor" val="tx"/>
                    </a:ext>
                  </a:extLst>
                </a:hlinkClick>
              </a:rPr>
              <a:t>yogarajkori@gmail.com</a:t>
            </a:r>
            <a:endParaRPr lang="en-US" dirty="0">
              <a:solidFill>
                <a:schemeClr val="accent3">
                  <a:lumMod val="40000"/>
                  <a:lumOff val="60000"/>
                </a:schemeClr>
              </a:solidFill>
            </a:endParaRPr>
          </a:p>
          <a:p>
            <a:pPr marL="342900" indent="-342900">
              <a:buFont typeface="+mj-lt"/>
              <a:buAutoNum type="arabicPeriod"/>
            </a:pPr>
            <a:r>
              <a:rPr lang="en-US" dirty="0"/>
              <a:t>Also, I am looking for a job as a data analyst, if there is an opening in Ireland, help me out please.</a:t>
            </a:r>
          </a:p>
          <a:p>
            <a:pPr marL="342900" indent="-342900">
              <a:buFont typeface="+mj-lt"/>
              <a:buAutoNum type="arabicPeriod"/>
            </a:pPr>
            <a:endParaRPr lang="en-US" dirty="0"/>
          </a:p>
          <a:p>
            <a:pPr marL="342900" indent="-342900">
              <a:buFont typeface="+mj-lt"/>
              <a:buAutoNum type="arabicPeriod"/>
            </a:pPr>
            <a:endParaRPr lang="en-US" b="1"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p:txBody>
      </p:sp>
      <p:sp>
        <p:nvSpPr>
          <p:cNvPr id="13" name="Slide Number Placeholder 12">
            <a:extLst>
              <a:ext uri="{FF2B5EF4-FFF2-40B4-BE49-F238E27FC236}">
                <a16:creationId xmlns:a16="http://schemas.microsoft.com/office/drawing/2014/main" id="{70CFD8B1-0197-CD00-70FE-838FA02C92B7}"/>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21</a:t>
            </a:fld>
            <a:endParaRPr lang="en-US" dirty="0"/>
          </a:p>
        </p:txBody>
      </p:sp>
    </p:spTree>
    <p:extLst>
      <p:ext uri="{BB962C8B-B14F-4D97-AF65-F5344CB8AC3E}">
        <p14:creationId xmlns:p14="http://schemas.microsoft.com/office/powerpoint/2010/main" val="19070186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E6D454-2F97-5D2A-8077-73DF0A880F2F}"/>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BC6657FA-5D1B-1CAF-9F1C-8A7895499094}"/>
              </a:ext>
            </a:extLst>
          </p:cNvPr>
          <p:cNvSpPr>
            <a:spLocks noGrp="1"/>
          </p:cNvSpPr>
          <p:nvPr>
            <p:ph type="title"/>
          </p:nvPr>
        </p:nvSpPr>
        <p:spPr>
          <a:xfrm>
            <a:off x="1552574" y="896111"/>
            <a:ext cx="9866540" cy="1358140"/>
          </a:xfrm>
        </p:spPr>
        <p:txBody>
          <a:bodyPr>
            <a:normAutofit/>
          </a:bodyPr>
          <a:lstStyle/>
          <a:p>
            <a:r>
              <a:rPr lang="en-US" dirty="0"/>
              <a:t>Future work</a:t>
            </a:r>
          </a:p>
        </p:txBody>
      </p:sp>
      <p:sp>
        <p:nvSpPr>
          <p:cNvPr id="7" name="Text Placeholder 6">
            <a:extLst>
              <a:ext uri="{FF2B5EF4-FFF2-40B4-BE49-F238E27FC236}">
                <a16:creationId xmlns:a16="http://schemas.microsoft.com/office/drawing/2014/main" id="{E3191339-9DAA-1208-3F5A-485D9CF89226}"/>
              </a:ext>
            </a:extLst>
          </p:cNvPr>
          <p:cNvSpPr>
            <a:spLocks noGrp="1"/>
          </p:cNvSpPr>
          <p:nvPr>
            <p:ph sz="half" idx="15"/>
          </p:nvPr>
        </p:nvSpPr>
        <p:spPr>
          <a:xfrm>
            <a:off x="1552575" y="2481940"/>
            <a:ext cx="9474654" cy="3635831"/>
          </a:xfrm>
        </p:spPr>
        <p:txBody>
          <a:bodyPr>
            <a:normAutofit/>
          </a:bodyPr>
          <a:lstStyle/>
          <a:p>
            <a:pPr marL="342900" indent="-342900">
              <a:buFont typeface="+mj-lt"/>
              <a:buAutoNum type="arabicPeriod"/>
            </a:pPr>
            <a:r>
              <a:rPr lang="en-US" dirty="0"/>
              <a:t>SQL server: while PowerBI and Alteryx are powerful, if I had access to a free SQL server the overall execution time for this project would be lower.</a:t>
            </a:r>
          </a:p>
          <a:p>
            <a:pPr marL="342900" indent="-342900">
              <a:buFont typeface="+mj-lt"/>
              <a:buAutoNum type="arabicPeriod"/>
            </a:pPr>
            <a:r>
              <a:rPr lang="en-US" dirty="0"/>
              <a:t>Live data: If you had access to Live anime data, we could make this a continuous Dashboard making it a Reliable and Live dashboards.</a:t>
            </a:r>
          </a:p>
          <a:p>
            <a:pPr marL="342900" indent="-342900">
              <a:buFont typeface="+mj-lt"/>
              <a:buAutoNum type="arabicPeriod"/>
            </a:pPr>
            <a:r>
              <a:rPr lang="en-US" dirty="0"/>
              <a:t>Homogenous Data Integration:  If we had access to more similar dataset, it would help us draw more conclusion from our analysis.</a:t>
            </a:r>
          </a:p>
          <a:p>
            <a:pPr marL="342900" indent="-342900">
              <a:buFont typeface="+mj-lt"/>
              <a:buAutoNum type="arabicPeriod"/>
            </a:pPr>
            <a:endParaRPr lang="en-US" b="1"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p:txBody>
      </p:sp>
      <p:sp>
        <p:nvSpPr>
          <p:cNvPr id="13" name="Slide Number Placeholder 12">
            <a:extLst>
              <a:ext uri="{FF2B5EF4-FFF2-40B4-BE49-F238E27FC236}">
                <a16:creationId xmlns:a16="http://schemas.microsoft.com/office/drawing/2014/main" id="{86EA1361-650C-797E-39A7-1BE8589D1676}"/>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22</a:t>
            </a:fld>
            <a:endParaRPr lang="en-US" dirty="0"/>
          </a:p>
        </p:txBody>
      </p:sp>
    </p:spTree>
    <p:extLst>
      <p:ext uri="{BB962C8B-B14F-4D97-AF65-F5344CB8AC3E}">
        <p14:creationId xmlns:p14="http://schemas.microsoft.com/office/powerpoint/2010/main" val="2015192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900245" y="544285"/>
            <a:ext cx="5528217" cy="2685383"/>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5896340" y="3423773"/>
            <a:ext cx="5528217" cy="2685383"/>
          </a:xfrm>
        </p:spPr>
        <p:txBody>
          <a:bodyPr bIns="0">
            <a:normAutofit fontScale="92500" lnSpcReduction="10000"/>
          </a:bodyPr>
          <a:lstStyle/>
          <a:p>
            <a:r>
              <a:rPr lang="en-US" dirty="0"/>
              <a:t>Yogaraj Kori</a:t>
            </a:r>
          </a:p>
          <a:p>
            <a:r>
              <a:rPr lang="en-US" dirty="0"/>
              <a:t>0899803533</a:t>
            </a:r>
          </a:p>
          <a:p>
            <a:r>
              <a:rPr lang="en-US" dirty="0"/>
              <a:t>yogarajkori@gmail.com​</a:t>
            </a:r>
          </a:p>
          <a:p>
            <a:r>
              <a:rPr lang="en-US" dirty="0">
                <a:solidFill>
                  <a:schemeClr val="accent3">
                    <a:lumMod val="40000"/>
                    <a:lumOff val="60000"/>
                  </a:schemeClr>
                </a:solidFill>
                <a:hlinkClick r:id="rId3">
                  <a:extLst>
                    <a:ext uri="{A12FA001-AC4F-418D-AE19-62706E023703}">
                      <ahyp:hlinkClr xmlns:ahyp="http://schemas.microsoft.com/office/drawing/2018/hyperlinkcolor" val="tx"/>
                    </a:ext>
                  </a:extLst>
                </a:hlinkClick>
              </a:rPr>
              <a:t>https://www.kaggle.com/yogarajkori</a:t>
            </a:r>
            <a:endParaRPr lang="en-US" dirty="0">
              <a:solidFill>
                <a:schemeClr val="accent3">
                  <a:lumMod val="40000"/>
                  <a:lumOff val="60000"/>
                </a:schemeClr>
              </a:solidFill>
            </a:endParaRPr>
          </a:p>
          <a:p>
            <a:r>
              <a:rPr lang="en-US" dirty="0">
                <a:solidFill>
                  <a:schemeClr val="accent3">
                    <a:lumMod val="40000"/>
                    <a:lumOff val="60000"/>
                  </a:schemeClr>
                </a:solidFill>
              </a:rPr>
              <a:t>https://github.com/yogaraj-kori</a:t>
            </a:r>
          </a:p>
          <a:p>
            <a:endParaRPr lang="en-US" dirty="0"/>
          </a:p>
          <a:p>
            <a:endParaRPr lang="en-US" dirty="0"/>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833694" y="660358"/>
            <a:ext cx="6594768" cy="5537284"/>
          </a:xfrm>
        </p:spPr>
        <p:txBody>
          <a:bodyPr>
            <a:normAutofit/>
          </a:bodyPr>
          <a:lstStyle/>
          <a:p>
            <a:r>
              <a:rPr lang="en-US" dirty="0"/>
              <a:t>Introduction</a:t>
            </a:r>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789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762000" y="522514"/>
            <a:ext cx="6597650" cy="5832249"/>
          </a:xfrm>
        </p:spPr>
        <p:txBody>
          <a:bodyPr vert="horz" lIns="91440" tIns="45720" rIns="91440" bIns="45720" rtlCol="0" anchor="t">
            <a:normAutofit/>
          </a:bodyPr>
          <a:lstStyle/>
          <a:p>
            <a:r>
              <a:rPr lang="en-US" dirty="0"/>
              <a:t>As a person who loves Anime, This was a curious project for me as I want to understand why such an interesting niche does not have a proper audience. </a:t>
            </a:r>
          </a:p>
          <a:p>
            <a:r>
              <a:rPr lang="en-US" dirty="0"/>
              <a:t>With this project, I want to promote the growing interest in Anime and along with that my own technical skills as a Data Analyst. One of the Key factors we are solving is the </a:t>
            </a:r>
            <a:r>
              <a:rPr lang="en-US" b="1" dirty="0"/>
              <a:t>Minimalist Complexity Problem.</a:t>
            </a:r>
          </a:p>
          <a:p>
            <a:r>
              <a:rPr lang="en-US" dirty="0"/>
              <a:t>Every company has a different way to approach a problem along with utilizing different tools for their solutions, and as such I have implemented this in 2 different approaches.</a:t>
            </a:r>
          </a:p>
          <a:p>
            <a:endParaRPr lang="en-US" dirty="0"/>
          </a:p>
          <a:p>
            <a:pPr marL="342900" indent="-342900">
              <a:buFont typeface="+mj-lt"/>
              <a:buAutoNum type="arabicPeriod"/>
            </a:pPr>
            <a:r>
              <a:rPr lang="en-US" dirty="0"/>
              <a:t>Everything in Python- I have performed cleaning and analysis in python and have posted in Kaggle(Link provided below).</a:t>
            </a:r>
            <a:br>
              <a:rPr lang="en-US" dirty="0"/>
            </a:br>
            <a:r>
              <a:rPr lang="en-US" dirty="0">
                <a:solidFill>
                  <a:srgbClr val="FF0000"/>
                </a:solidFill>
                <a:hlinkClick r:id="rId3">
                  <a:extLst>
                    <a:ext uri="{A12FA001-AC4F-418D-AE19-62706E023703}">
                      <ahyp:hlinkClr xmlns:ahyp="http://schemas.microsoft.com/office/drawing/2018/hyperlinkcolor" val="tx"/>
                    </a:ext>
                  </a:extLst>
                </a:hlinkClick>
              </a:rPr>
              <a:t>https://www.kaggle.com/code/yogarajkori/anime-data-analysis</a:t>
            </a:r>
            <a:endParaRPr lang="en-US" dirty="0">
              <a:solidFill>
                <a:srgbClr val="FF0000"/>
              </a:solidFill>
            </a:endParaRPr>
          </a:p>
          <a:p>
            <a:pPr marL="342900" indent="-342900">
              <a:buFont typeface="+mj-lt"/>
              <a:buAutoNum type="arabicPeriod"/>
            </a:pPr>
            <a:r>
              <a:rPr lang="en-US" dirty="0"/>
              <a:t>Transformations in Alteryx ETL tool and </a:t>
            </a:r>
            <a:r>
              <a:rPr lang="en-US" dirty="0" err="1"/>
              <a:t>Visualisations</a:t>
            </a:r>
            <a:r>
              <a:rPr lang="en-US" dirty="0"/>
              <a:t> in PowerBI: Here I perform the same analysis as in python but with different </a:t>
            </a:r>
            <a:r>
              <a:rPr lang="en-US" dirty="0" err="1"/>
              <a:t>visualisations</a:t>
            </a:r>
            <a:r>
              <a:rPr lang="en-US" dirty="0"/>
              <a:t>.</a:t>
            </a: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1346372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833694" y="544285"/>
            <a:ext cx="6594768" cy="3445329"/>
          </a:xfrm>
        </p:spPr>
        <p:txBody>
          <a:bodyPr>
            <a:normAutofit/>
          </a:bodyPr>
          <a:lstStyle/>
          <a:p>
            <a:r>
              <a:rPr lang="en-US" dirty="0"/>
              <a:t>Python Implementation</a:t>
            </a:r>
          </a:p>
        </p:txBody>
      </p:sp>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539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4BB57-A3C2-9513-CD85-BF84595F874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E2E595-EFED-54AF-E87D-C0365010F27C}"/>
              </a:ext>
            </a:extLst>
          </p:cNvPr>
          <p:cNvSpPr>
            <a:spLocks noGrp="1"/>
          </p:cNvSpPr>
          <p:nvPr>
            <p:ph sz="half" idx="14"/>
          </p:nvPr>
        </p:nvSpPr>
        <p:spPr>
          <a:xfrm>
            <a:off x="762000" y="522514"/>
            <a:ext cx="6597650" cy="5832249"/>
          </a:xfrm>
        </p:spPr>
        <p:txBody>
          <a:bodyPr vert="horz" lIns="91440" tIns="45720" rIns="91440" bIns="45720" rtlCol="0" anchor="t">
            <a:normAutofit/>
          </a:bodyPr>
          <a:lstStyle/>
          <a:p>
            <a:r>
              <a:rPr lang="en-US" dirty="0"/>
              <a:t>Let us look at the dataset which we have and understand the data.</a:t>
            </a:r>
          </a:p>
          <a:p>
            <a:endParaRPr lang="en-US" dirty="0"/>
          </a:p>
          <a:p>
            <a:endParaRPr lang="en-US" dirty="0"/>
          </a:p>
          <a:p>
            <a:endParaRPr lang="en-US" dirty="0"/>
          </a:p>
          <a:p>
            <a:endParaRPr lang="en-US" dirty="0"/>
          </a:p>
          <a:p>
            <a:r>
              <a:rPr lang="en-US" dirty="0"/>
              <a:t>As we can see we have a minimalist dataset, and our job is to get the most out of the data. Some transformations include removing “members” text from Members feature, Separating the start and end date from popularity and creating new features which will be required for analysis. Here is the look at the final transformed results.</a:t>
            </a:r>
          </a:p>
          <a:p>
            <a:endParaRPr lang="en-US" dirty="0"/>
          </a:p>
          <a:p>
            <a:endParaRPr lang="en-US" dirty="0"/>
          </a:p>
          <a:p>
            <a:endParaRPr lang="en-US" dirty="0"/>
          </a:p>
        </p:txBody>
      </p:sp>
      <p:sp>
        <p:nvSpPr>
          <p:cNvPr id="6" name="Slide Number Placeholder 5">
            <a:extLst>
              <a:ext uri="{FF2B5EF4-FFF2-40B4-BE49-F238E27FC236}">
                <a16:creationId xmlns:a16="http://schemas.microsoft.com/office/drawing/2014/main" id="{E44DE41E-B557-0A3D-881C-B9059A1C9166}"/>
              </a:ext>
            </a:extLst>
          </p:cNvPr>
          <p:cNvSpPr>
            <a:spLocks noGrp="1"/>
          </p:cNvSpPr>
          <p:nvPr>
            <p:ph type="sldNum" sz="quarter" idx="12"/>
          </p:nvPr>
        </p:nvSpPr>
        <p:spPr/>
        <p:txBody>
          <a:bodyPr/>
          <a:lstStyle/>
          <a:p>
            <a:fld id="{B5CEABB6-07DC-46E8-9B57-56EC44A396E5}" type="slidenum">
              <a:rPr lang="en-US" smtClean="0"/>
              <a:pPr/>
              <a:t>6</a:t>
            </a:fld>
            <a:endParaRPr lang="en-US" dirty="0"/>
          </a:p>
        </p:txBody>
      </p:sp>
      <p:pic>
        <p:nvPicPr>
          <p:cNvPr id="4" name="Picture 3">
            <a:extLst>
              <a:ext uri="{FF2B5EF4-FFF2-40B4-BE49-F238E27FC236}">
                <a16:creationId xmlns:a16="http://schemas.microsoft.com/office/drawing/2014/main" id="{E54001AC-3CD0-24E8-2D39-248C488040B4}"/>
              </a:ext>
            </a:extLst>
          </p:cNvPr>
          <p:cNvPicPr>
            <a:picLocks noChangeAspect="1"/>
          </p:cNvPicPr>
          <p:nvPr/>
        </p:nvPicPr>
        <p:blipFill>
          <a:blip r:embed="rId3"/>
          <a:stretch>
            <a:fillRect/>
          </a:stretch>
        </p:blipFill>
        <p:spPr>
          <a:xfrm>
            <a:off x="762000" y="1388805"/>
            <a:ext cx="5505733" cy="1206562"/>
          </a:xfrm>
          <a:prstGeom prst="rect">
            <a:avLst/>
          </a:prstGeom>
        </p:spPr>
      </p:pic>
      <p:pic>
        <p:nvPicPr>
          <p:cNvPr id="7" name="Picture 6">
            <a:extLst>
              <a:ext uri="{FF2B5EF4-FFF2-40B4-BE49-F238E27FC236}">
                <a16:creationId xmlns:a16="http://schemas.microsoft.com/office/drawing/2014/main" id="{29805961-9B3C-4D1A-5A4F-DD076609D368}"/>
              </a:ext>
            </a:extLst>
          </p:cNvPr>
          <p:cNvPicPr>
            <a:picLocks noChangeAspect="1"/>
          </p:cNvPicPr>
          <p:nvPr/>
        </p:nvPicPr>
        <p:blipFill>
          <a:blip r:embed="rId4"/>
          <a:stretch>
            <a:fillRect/>
          </a:stretch>
        </p:blipFill>
        <p:spPr>
          <a:xfrm>
            <a:off x="835390" y="4596005"/>
            <a:ext cx="5772447" cy="1301817"/>
          </a:xfrm>
          <a:prstGeom prst="rect">
            <a:avLst/>
          </a:prstGeom>
        </p:spPr>
      </p:pic>
    </p:spTree>
    <p:extLst>
      <p:ext uri="{BB962C8B-B14F-4D97-AF65-F5344CB8AC3E}">
        <p14:creationId xmlns:p14="http://schemas.microsoft.com/office/powerpoint/2010/main" val="1846927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974771" y="576943"/>
            <a:ext cx="6449786" cy="2785508"/>
          </a:xfrm>
        </p:spPr>
        <p:txBody>
          <a:bodyPr>
            <a:normAutofit/>
          </a:bodyPr>
          <a:lstStyle/>
          <a:p>
            <a:r>
              <a:rPr lang="en-US" dirty="0"/>
              <a:t>Analysis</a:t>
            </a:r>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3003251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3C18D-2F4D-47ED-D34D-748663FB418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D4CAAF-6144-8A9E-5AE3-08ACC6FE3689}"/>
              </a:ext>
            </a:extLst>
          </p:cNvPr>
          <p:cNvSpPr>
            <a:spLocks noGrp="1"/>
          </p:cNvSpPr>
          <p:nvPr>
            <p:ph sz="half" idx="14"/>
          </p:nvPr>
        </p:nvSpPr>
        <p:spPr>
          <a:xfrm>
            <a:off x="762000" y="522514"/>
            <a:ext cx="6597650" cy="5832249"/>
          </a:xfrm>
        </p:spPr>
        <p:txBody>
          <a:bodyPr vert="horz" lIns="91440" tIns="45720" rIns="91440" bIns="45720" rtlCol="0" anchor="t">
            <a:normAutofit/>
          </a:bodyPr>
          <a:lstStyle/>
          <a:p>
            <a:pPr marL="342900" indent="-342900">
              <a:buAutoNum type="arabicPeriod"/>
            </a:pPr>
            <a:r>
              <a:rPr lang="en-US" dirty="0"/>
              <a:t>Understanding the changes in rating.</a:t>
            </a:r>
            <a:br>
              <a:rPr lang="en-US" dirty="0"/>
            </a:br>
            <a:r>
              <a:rPr lang="en-US" b="0" i="0" dirty="0">
                <a:solidFill>
                  <a:schemeClr val="accent3">
                    <a:lumMod val="40000"/>
                    <a:lumOff val="60000"/>
                  </a:schemeClr>
                </a:solidFill>
                <a:effectLst/>
                <a:latin typeface="Inter"/>
              </a:rPr>
              <a:t>We see that most series are rated between 6 to 7 (average rating) And very few ratings are at 9. Now let us look at what affects this ratings.</a:t>
            </a:r>
            <a:endParaRPr lang="en-US" dirty="0">
              <a:solidFill>
                <a:schemeClr val="accent3">
                  <a:lumMod val="40000"/>
                  <a:lumOff val="60000"/>
                </a:schemeClr>
              </a:solidFill>
            </a:endParaRPr>
          </a:p>
          <a:p>
            <a:pPr marL="342900" indent="-342900">
              <a:buAutoNum type="arabicPeriod"/>
            </a:pPr>
            <a:endParaRPr lang="en-US" dirty="0"/>
          </a:p>
          <a:p>
            <a:endParaRPr lang="en-US" dirty="0"/>
          </a:p>
          <a:p>
            <a:endParaRPr lang="en-US" dirty="0"/>
          </a:p>
          <a:p>
            <a:r>
              <a:rPr lang="en-US" dirty="0"/>
              <a:t>2.Does the Length of Anime affect its rating.</a:t>
            </a:r>
          </a:p>
          <a:p>
            <a:r>
              <a:rPr lang="en-US" b="0" i="0" dirty="0">
                <a:solidFill>
                  <a:schemeClr val="accent3">
                    <a:lumMod val="40000"/>
                    <a:lumOff val="60000"/>
                  </a:schemeClr>
                </a:solidFill>
                <a:effectLst/>
                <a:latin typeface="Inter"/>
              </a:rPr>
              <a:t>The bigger circles indicate that it had more members. We can see that most of the higher rated anime were played on TV or as a movie and had members between 1600000 to 3200000. This indicates that the high rated anime does not necessarily mean that it has more members. Along with this, if we also look at duration, we can see that most popular anime are short and sweett :p</a:t>
            </a:r>
            <a:endParaRPr lang="en-US" dirty="0">
              <a:solidFill>
                <a:schemeClr val="accent3">
                  <a:lumMod val="40000"/>
                  <a:lumOff val="60000"/>
                </a:schemeClr>
              </a:solidFill>
            </a:endParaRPr>
          </a:p>
          <a:p>
            <a:endParaRPr lang="en-US" dirty="0"/>
          </a:p>
        </p:txBody>
      </p:sp>
      <p:sp>
        <p:nvSpPr>
          <p:cNvPr id="6" name="Slide Number Placeholder 5">
            <a:extLst>
              <a:ext uri="{FF2B5EF4-FFF2-40B4-BE49-F238E27FC236}">
                <a16:creationId xmlns:a16="http://schemas.microsoft.com/office/drawing/2014/main" id="{15FD4A07-CEE3-B548-38A4-9BCE72498113}"/>
              </a:ext>
            </a:extLst>
          </p:cNvPr>
          <p:cNvSpPr>
            <a:spLocks noGrp="1"/>
          </p:cNvSpPr>
          <p:nvPr>
            <p:ph type="sldNum" sz="quarter" idx="12"/>
          </p:nvPr>
        </p:nvSpPr>
        <p:spPr/>
        <p:txBody>
          <a:bodyPr/>
          <a:lstStyle/>
          <a:p>
            <a:fld id="{B5CEABB6-07DC-46E8-9B57-56EC44A396E5}" type="slidenum">
              <a:rPr lang="en-US" smtClean="0"/>
              <a:pPr/>
              <a:t>8</a:t>
            </a:fld>
            <a:endParaRPr lang="en-US" dirty="0"/>
          </a:p>
        </p:txBody>
      </p:sp>
      <p:pic>
        <p:nvPicPr>
          <p:cNvPr id="5" name="Picture 4">
            <a:extLst>
              <a:ext uri="{FF2B5EF4-FFF2-40B4-BE49-F238E27FC236}">
                <a16:creationId xmlns:a16="http://schemas.microsoft.com/office/drawing/2014/main" id="{FDCEC0AD-A648-EE42-5A9F-B00B85AFE7B1}"/>
              </a:ext>
            </a:extLst>
          </p:cNvPr>
          <p:cNvPicPr>
            <a:picLocks noChangeAspect="1"/>
          </p:cNvPicPr>
          <p:nvPr/>
        </p:nvPicPr>
        <p:blipFill>
          <a:blip r:embed="rId3"/>
          <a:stretch>
            <a:fillRect/>
          </a:stretch>
        </p:blipFill>
        <p:spPr>
          <a:xfrm>
            <a:off x="8124754" y="0"/>
            <a:ext cx="2858931" cy="2318657"/>
          </a:xfrm>
          <a:prstGeom prst="rect">
            <a:avLst/>
          </a:prstGeom>
        </p:spPr>
      </p:pic>
      <p:pic>
        <p:nvPicPr>
          <p:cNvPr id="9" name="Picture 8">
            <a:extLst>
              <a:ext uri="{FF2B5EF4-FFF2-40B4-BE49-F238E27FC236}">
                <a16:creationId xmlns:a16="http://schemas.microsoft.com/office/drawing/2014/main" id="{050A3035-0896-D1CA-E4D9-9F158660FAD1}"/>
              </a:ext>
            </a:extLst>
          </p:cNvPr>
          <p:cNvPicPr>
            <a:picLocks noChangeAspect="1"/>
          </p:cNvPicPr>
          <p:nvPr/>
        </p:nvPicPr>
        <p:blipFill>
          <a:blip r:embed="rId4"/>
          <a:stretch>
            <a:fillRect/>
          </a:stretch>
        </p:blipFill>
        <p:spPr>
          <a:xfrm>
            <a:off x="8124755" y="3113315"/>
            <a:ext cx="3901746" cy="2569029"/>
          </a:xfrm>
          <a:prstGeom prst="rect">
            <a:avLst/>
          </a:prstGeom>
        </p:spPr>
      </p:pic>
    </p:spTree>
    <p:extLst>
      <p:ext uri="{BB962C8B-B14F-4D97-AF65-F5344CB8AC3E}">
        <p14:creationId xmlns:p14="http://schemas.microsoft.com/office/powerpoint/2010/main" val="2648431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E57CC-BF81-3EE1-137A-95109D17F78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E2CEF0-0965-2199-6C9A-349DC2CDC19F}"/>
              </a:ext>
            </a:extLst>
          </p:cNvPr>
          <p:cNvSpPr>
            <a:spLocks noGrp="1"/>
          </p:cNvSpPr>
          <p:nvPr>
            <p:ph sz="half" idx="14"/>
          </p:nvPr>
        </p:nvSpPr>
        <p:spPr>
          <a:xfrm>
            <a:off x="762000" y="522514"/>
            <a:ext cx="6597650" cy="5832249"/>
          </a:xfrm>
        </p:spPr>
        <p:txBody>
          <a:bodyPr vert="horz" lIns="91440" tIns="45720" rIns="91440" bIns="45720" rtlCol="0" anchor="t">
            <a:normAutofit/>
          </a:bodyPr>
          <a:lstStyle/>
          <a:p>
            <a:r>
              <a:rPr lang="en-US" dirty="0"/>
              <a:t>3. Are High Rated Anime Popular?</a:t>
            </a:r>
            <a:br>
              <a:rPr lang="en-US" dirty="0"/>
            </a:br>
            <a:r>
              <a:rPr lang="en-US" b="0" i="0" dirty="0">
                <a:solidFill>
                  <a:schemeClr val="accent3">
                    <a:lumMod val="40000"/>
                    <a:lumOff val="60000"/>
                  </a:schemeClr>
                </a:solidFill>
                <a:effectLst/>
                <a:latin typeface="Inter"/>
              </a:rPr>
              <a:t>This plot confirms the findings from above plot saying that high rated anime does not necessarily mean it is more popular</a:t>
            </a:r>
            <a:endParaRPr lang="en-US" dirty="0">
              <a:solidFill>
                <a:schemeClr val="accent3">
                  <a:lumMod val="40000"/>
                  <a:lumOff val="60000"/>
                </a:schemeClr>
              </a:solidFill>
            </a:endParaRPr>
          </a:p>
          <a:p>
            <a:endParaRPr lang="en-US" dirty="0"/>
          </a:p>
          <a:p>
            <a:endParaRPr lang="en-US" dirty="0"/>
          </a:p>
          <a:p>
            <a:r>
              <a:rPr lang="en-US" dirty="0"/>
              <a:t>4.Is this popularity Encouraging production?</a:t>
            </a:r>
          </a:p>
          <a:p>
            <a:r>
              <a:rPr lang="en-US" b="0" i="0" dirty="0">
                <a:solidFill>
                  <a:schemeClr val="accent3">
                    <a:lumMod val="40000"/>
                    <a:lumOff val="60000"/>
                  </a:schemeClr>
                </a:solidFill>
                <a:effectLst/>
                <a:latin typeface="Inter"/>
              </a:rPr>
              <a:t>The bigger circles indicate that it had more members. We can see that most of the higher rated anime were played on TV or as a movie and had members between 1600000 to 3200000. This indicates that the high rated anime does not necessarily mean that it has more members. Along with this, if we also look at duration, we can see that most popular anime are short and sweett :p</a:t>
            </a:r>
            <a:endParaRPr lang="en-US" dirty="0">
              <a:solidFill>
                <a:schemeClr val="accent3">
                  <a:lumMod val="40000"/>
                  <a:lumOff val="60000"/>
                </a:schemeClr>
              </a:solidFill>
            </a:endParaRPr>
          </a:p>
          <a:p>
            <a:endParaRPr lang="en-US" dirty="0"/>
          </a:p>
        </p:txBody>
      </p:sp>
      <p:sp>
        <p:nvSpPr>
          <p:cNvPr id="6" name="Slide Number Placeholder 5">
            <a:extLst>
              <a:ext uri="{FF2B5EF4-FFF2-40B4-BE49-F238E27FC236}">
                <a16:creationId xmlns:a16="http://schemas.microsoft.com/office/drawing/2014/main" id="{C1EBE5BB-6EB7-6142-EBAC-AD7B6D005EDB}"/>
              </a:ext>
            </a:extLst>
          </p:cNvPr>
          <p:cNvSpPr>
            <a:spLocks noGrp="1"/>
          </p:cNvSpPr>
          <p:nvPr>
            <p:ph type="sldNum" sz="quarter" idx="12"/>
          </p:nvPr>
        </p:nvSpPr>
        <p:spPr/>
        <p:txBody>
          <a:bodyPr/>
          <a:lstStyle/>
          <a:p>
            <a:fld id="{B5CEABB6-07DC-46E8-9B57-56EC44A396E5}" type="slidenum">
              <a:rPr lang="en-US" smtClean="0"/>
              <a:pPr/>
              <a:t>9</a:t>
            </a:fld>
            <a:endParaRPr lang="en-US" dirty="0"/>
          </a:p>
        </p:txBody>
      </p:sp>
      <p:pic>
        <p:nvPicPr>
          <p:cNvPr id="4" name="Picture 3">
            <a:extLst>
              <a:ext uri="{FF2B5EF4-FFF2-40B4-BE49-F238E27FC236}">
                <a16:creationId xmlns:a16="http://schemas.microsoft.com/office/drawing/2014/main" id="{76A3C5A5-1CCC-2F26-AB06-D5587DB7E7E2}"/>
              </a:ext>
            </a:extLst>
          </p:cNvPr>
          <p:cNvPicPr>
            <a:picLocks noChangeAspect="1"/>
          </p:cNvPicPr>
          <p:nvPr/>
        </p:nvPicPr>
        <p:blipFill>
          <a:blip r:embed="rId3"/>
          <a:stretch>
            <a:fillRect/>
          </a:stretch>
        </p:blipFill>
        <p:spPr>
          <a:xfrm>
            <a:off x="7359648" y="0"/>
            <a:ext cx="4832352" cy="2775857"/>
          </a:xfrm>
          <a:prstGeom prst="rect">
            <a:avLst/>
          </a:prstGeom>
        </p:spPr>
      </p:pic>
      <p:pic>
        <p:nvPicPr>
          <p:cNvPr id="8" name="Picture 7">
            <a:extLst>
              <a:ext uri="{FF2B5EF4-FFF2-40B4-BE49-F238E27FC236}">
                <a16:creationId xmlns:a16="http://schemas.microsoft.com/office/drawing/2014/main" id="{2072EA3C-77A0-E0E5-59C6-D18BA481E909}"/>
              </a:ext>
            </a:extLst>
          </p:cNvPr>
          <p:cNvPicPr>
            <a:picLocks noChangeAspect="1"/>
          </p:cNvPicPr>
          <p:nvPr/>
        </p:nvPicPr>
        <p:blipFill>
          <a:blip r:embed="rId4"/>
          <a:stretch>
            <a:fillRect/>
          </a:stretch>
        </p:blipFill>
        <p:spPr>
          <a:xfrm>
            <a:off x="7359649" y="2965250"/>
            <a:ext cx="4832351" cy="2775857"/>
          </a:xfrm>
          <a:prstGeom prst="rect">
            <a:avLst/>
          </a:prstGeom>
        </p:spPr>
      </p:pic>
    </p:spTree>
    <p:extLst>
      <p:ext uri="{BB962C8B-B14F-4D97-AF65-F5344CB8AC3E}">
        <p14:creationId xmlns:p14="http://schemas.microsoft.com/office/powerpoint/2010/main" val="3045895695"/>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3.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{3995E756-4A4F-428B-A797-4496F8D51D1C}tf33968143_win32</Template>
  <TotalTime>1417</TotalTime>
  <Words>1038</Words>
  <Application>Microsoft Office PowerPoint</Application>
  <PresentationFormat>Widescreen</PresentationFormat>
  <Paragraphs>140</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Avenir Next LT Pro</vt:lpstr>
      <vt:lpstr>Calibri</vt:lpstr>
      <vt:lpstr>Inter</vt:lpstr>
      <vt:lpstr>Custom</vt:lpstr>
      <vt:lpstr>Anime Data A portfolio project   -Yogaraj Kori</vt:lpstr>
      <vt:lpstr>Agenda</vt:lpstr>
      <vt:lpstr>Introduction</vt:lpstr>
      <vt:lpstr>PowerPoint Presentation</vt:lpstr>
      <vt:lpstr>Python Implementation</vt:lpstr>
      <vt:lpstr>PowerPoint Presentation</vt:lpstr>
      <vt:lpstr>Analysis</vt:lpstr>
      <vt:lpstr>PowerPoint Presentation</vt:lpstr>
      <vt:lpstr>PowerPoint Presentation</vt:lpstr>
      <vt:lpstr>PowerPoint Presentation</vt:lpstr>
      <vt:lpstr>ETL</vt:lpstr>
      <vt:lpstr> why Alteryx?</vt:lpstr>
      <vt:lpstr>Workflow​</vt:lpstr>
      <vt:lpstr>POwerBi</vt:lpstr>
      <vt:lpstr>Visualization 1</vt:lpstr>
      <vt:lpstr>Visualization 2</vt:lpstr>
      <vt:lpstr>Visualization 3</vt:lpstr>
      <vt:lpstr>Visualization 4</vt:lpstr>
      <vt:lpstr>Visualization 5</vt:lpstr>
      <vt:lpstr>Analysis Results</vt:lpstr>
      <vt:lpstr>Personal Conclusion</vt:lpstr>
      <vt:lpstr>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Yogaraj Chandrashekar Kori</dc:creator>
  <cp:lastModifiedBy>Yogaraj Chandrashekar Kori</cp:lastModifiedBy>
  <cp:revision>2</cp:revision>
  <dcterms:created xsi:type="dcterms:W3CDTF">2025-01-13T11:44:21Z</dcterms:created>
  <dcterms:modified xsi:type="dcterms:W3CDTF">2025-01-14T11:22:09Z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